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98" r:id="rId2"/>
    <p:sldId id="1660" r:id="rId3"/>
    <p:sldId id="1327" r:id="rId4"/>
    <p:sldId id="1538" r:id="rId5"/>
    <p:sldId id="1553" r:id="rId6"/>
    <p:sldId id="1544" r:id="rId7"/>
    <p:sldId id="1551" r:id="rId8"/>
    <p:sldId id="1540" r:id="rId9"/>
    <p:sldId id="2092" r:id="rId10"/>
    <p:sldId id="1545" r:id="rId11"/>
    <p:sldId id="1541" r:id="rId12"/>
    <p:sldId id="1543" r:id="rId13"/>
    <p:sldId id="1547" r:id="rId14"/>
    <p:sldId id="1548" r:id="rId15"/>
    <p:sldId id="1549" r:id="rId16"/>
    <p:sldId id="1550" r:id="rId17"/>
    <p:sldId id="1546" r:id="rId18"/>
    <p:sldId id="1552" r:id="rId19"/>
    <p:sldId id="2096" r:id="rId20"/>
    <p:sldId id="2093" r:id="rId21"/>
    <p:sldId id="2094" r:id="rId22"/>
    <p:sldId id="2095" r:id="rId23"/>
    <p:sldId id="2091" r:id="rId24"/>
    <p:sldId id="262" r:id="rId25"/>
    <p:sldId id="1323" r:id="rId26"/>
    <p:sldId id="1322" r:id="rId27"/>
    <p:sldId id="257" r:id="rId28"/>
    <p:sldId id="263" r:id="rId29"/>
    <p:sldId id="264" r:id="rId30"/>
    <p:sldId id="1800" r:id="rId31"/>
    <p:sldId id="2090" r:id="rId32"/>
    <p:sldId id="413" r:id="rId33"/>
    <p:sldId id="426" r:id="rId34"/>
    <p:sldId id="2081" r:id="rId35"/>
    <p:sldId id="2087" r:id="rId36"/>
    <p:sldId id="2088" r:id="rId37"/>
    <p:sldId id="2089" r:id="rId38"/>
    <p:sldId id="2082" r:id="rId39"/>
    <p:sldId id="2086" r:id="rId40"/>
    <p:sldId id="2083" r:id="rId41"/>
    <p:sldId id="2085" r:id="rId42"/>
    <p:sldId id="2084" r:id="rId43"/>
    <p:sldId id="1779" r:id="rId44"/>
    <p:sldId id="2080" r:id="rId45"/>
    <p:sldId id="1778" r:id="rId46"/>
    <p:sldId id="1686" r:id="rId47"/>
    <p:sldId id="168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6"/>
    <p:restoredTop sz="78231"/>
  </p:normalViewPr>
  <p:slideViewPr>
    <p:cSldViewPr snapToGrid="0" snapToObjects="1">
      <p:cViewPr varScale="1">
        <p:scale>
          <a:sx n="99" d="100"/>
          <a:sy n="99" d="100"/>
        </p:scale>
        <p:origin x="18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A8276-21D3-2C4E-A81B-8235905391D1}" type="datetimeFigureOut">
              <a:rPr lang="en-US" smtClean="0"/>
              <a:t>6/8/22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9AE26-6B0E-2F48-B9C3-5D3AD588DB4C}" type="slidenum">
              <a:rPr lang="en-US" smtClean="0"/>
              <a:t>‹#›</a:t>
            </a:fld>
            <a:endParaRPr lang="en-US"/>
          </a:p>
        </p:txBody>
      </p:sp>
    </p:spTree>
    <p:extLst>
      <p:ext uri="{BB962C8B-B14F-4D97-AF65-F5344CB8AC3E}">
        <p14:creationId xmlns:p14="http://schemas.microsoft.com/office/powerpoint/2010/main" val="3941627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ience.sciencemag.org/content/363/6434/1463.long#ref-5" TargetMode="External"/><Relationship Id="rId7" Type="http://schemas.openxmlformats.org/officeDocument/2006/relationships/hyperlink" Target="https://science.sciencemag.org/content/363/6434/1463.long#ref-7"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science.sciencemag.org/content/363/6434/1463.long#ref-8" TargetMode="External"/><Relationship Id="rId5" Type="http://schemas.openxmlformats.org/officeDocument/2006/relationships/hyperlink" Target="https://science.sciencemag.org/content/363/6434/1463.long#ref-6" TargetMode="External"/><Relationship Id="rId4" Type="http://schemas.openxmlformats.org/officeDocument/2006/relationships/hyperlink" Target="https://science.sciencemag.org/content/363/6434/1463.long#F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2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2C27F9EA-6BED-914B-B22F-5690ADFB0031}" type="slidenum">
              <a:rPr lang="en-GB" altLang="en-US">
                <a:solidFill>
                  <a:srgbClr val="000000"/>
                </a:solidFill>
              </a:rPr>
              <a:pPr/>
              <a:t>1</a:t>
            </a:fld>
            <a:endParaRPr lang="en-GB" altLang="en-US">
              <a:solidFill>
                <a:srgbClr val="000000"/>
              </a:solidFill>
            </a:endParaRPr>
          </a:p>
        </p:txBody>
      </p:sp>
      <p:sp>
        <p:nvSpPr>
          <p:cNvPr id="5123" name="Text Box 1"/>
          <p:cNvSpPr txBox="1">
            <a:spLocks noChangeArrowheads="1"/>
          </p:cNvSpPr>
          <p:nvPr/>
        </p:nvSpPr>
        <p:spPr bwMode="auto">
          <a:xfrm>
            <a:off x="1184275" y="696913"/>
            <a:ext cx="4646613" cy="3486150"/>
          </a:xfrm>
          <a:prstGeom prst="rect">
            <a:avLst/>
          </a:prstGeom>
          <a:solidFill>
            <a:srgbClr val="FFFFFF"/>
          </a:solidFill>
          <a:ln w="9360">
            <a:solidFill>
              <a:srgbClr val="000000"/>
            </a:solidFill>
            <a:miter lim="800000"/>
            <a:headEnd/>
            <a:tailEnd/>
          </a:ln>
        </p:spPr>
        <p:txBody>
          <a:bodyPr wrap="none" lIns="90717" tIns="45359" rIns="90717" bIns="45359" anchor="ctr"/>
          <a:lstStyle>
            <a:lvl1pPr defTabSz="452438">
              <a:defRPr>
                <a:solidFill>
                  <a:schemeClr val="tx1"/>
                </a:solidFill>
                <a:latin typeface="Arial" charset="0"/>
                <a:ea typeface="Arial" charset="0"/>
                <a:cs typeface="Arial" charset="0"/>
              </a:defRPr>
            </a:lvl1pPr>
            <a:lvl2pPr marL="742950" indent="-285750" defTabSz="452438">
              <a:defRPr>
                <a:solidFill>
                  <a:schemeClr val="tx1"/>
                </a:solidFill>
                <a:latin typeface="Arial" charset="0"/>
                <a:ea typeface="Arial" charset="0"/>
                <a:cs typeface="Arial" charset="0"/>
              </a:defRPr>
            </a:lvl2pPr>
            <a:lvl3pPr marL="1143000" indent="-228600" defTabSz="452438">
              <a:defRPr>
                <a:solidFill>
                  <a:schemeClr val="tx1"/>
                </a:solidFill>
                <a:latin typeface="Arial" charset="0"/>
                <a:ea typeface="Arial" charset="0"/>
                <a:cs typeface="Arial" charset="0"/>
              </a:defRPr>
            </a:lvl3pPr>
            <a:lvl4pPr marL="1600200" indent="-228600" defTabSz="452438">
              <a:defRPr>
                <a:solidFill>
                  <a:schemeClr val="tx1"/>
                </a:solidFill>
                <a:latin typeface="Arial" charset="0"/>
                <a:ea typeface="Arial" charset="0"/>
                <a:cs typeface="Arial" charset="0"/>
              </a:defRPr>
            </a:lvl4pPr>
            <a:lvl5pPr marL="2057400" indent="-228600" defTabSz="452438">
              <a:defRPr>
                <a:solidFill>
                  <a:schemeClr val="tx1"/>
                </a:solidFill>
                <a:latin typeface="Arial" charset="0"/>
                <a:ea typeface="Arial" charset="0"/>
                <a:cs typeface="Arial" charset="0"/>
              </a:defRPr>
            </a:lvl5pPr>
            <a:lvl6pPr marL="2514600" indent="-228600" defTabSz="45243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243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243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2438"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31000"/>
              </a:lnSpc>
              <a:buClr>
                <a:srgbClr val="000000"/>
              </a:buClr>
            </a:pPr>
            <a:endParaRPr lang="en-US" altLang="en-US" sz="1000">
              <a:solidFill>
                <a:srgbClr val="000000"/>
              </a:solidFill>
              <a:latin typeface="Times New Roman" charset="0"/>
            </a:endParaRPr>
          </a:p>
        </p:txBody>
      </p:sp>
      <p:sp>
        <p:nvSpPr>
          <p:cNvPr id="5124" name="Rectangle 2"/>
          <p:cNvSpPr>
            <a:spLocks noGrp="1" noChangeArrowheads="1"/>
          </p:cNvSpPr>
          <p:nvPr>
            <p:ph type="body"/>
          </p:nvPr>
        </p:nvSpPr>
        <p:spPr bwMode="auto">
          <a:xfrm>
            <a:off x="935038" y="4416425"/>
            <a:ext cx="5119687" cy="416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26" tIns="45364" rIns="90726" bIns="45364" numCol="1" anchor="ctr" anchorCtr="0" compatLnSpc="1">
            <a:prstTxWarp prst="textNoShape">
              <a:avLst/>
            </a:prstTxWarp>
          </a:bodyPr>
          <a:lstStyle/>
          <a:p>
            <a:endParaRPr lang="en-US" altLang="en-US" dirty="0"/>
          </a:p>
        </p:txBody>
      </p:sp>
      <p:sp>
        <p:nvSpPr>
          <p:cNvPr id="5125" name="Text Box 3"/>
          <p:cNvSpPr txBox="1">
            <a:spLocks noChangeArrowheads="1"/>
          </p:cNvSpPr>
          <p:nvPr/>
        </p:nvSpPr>
        <p:spPr bwMode="auto">
          <a:xfrm>
            <a:off x="3975100" y="883285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512" tIns="46077" rIns="92512" bIns="46077" anchor="b"/>
          <a:lstStyle>
            <a:lvl1pPr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1pPr>
            <a:lvl2pPr marL="742950" indent="-28575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2pPr>
            <a:lvl3pPr marL="1143000" indent="-22860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3pPr>
            <a:lvl4pPr marL="1600200" indent="-22860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4pPr>
            <a:lvl5pPr marL="2057400" indent="-22860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5pPr>
            <a:lvl6pPr marL="25146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6pPr>
            <a:lvl7pPr marL="29718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7pPr>
            <a:lvl8pPr marL="34290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8pPr>
            <a:lvl9pPr marL="38862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9pPr>
          </a:lstStyle>
          <a:p>
            <a:pPr algn="r" eaLnBrk="1" hangingPunct="1">
              <a:buClr>
                <a:srgbClr val="000000"/>
              </a:buClr>
            </a:pPr>
            <a:fld id="{49D7CE68-0B90-8F4B-868C-4B819324C888}" type="slidenum">
              <a:rPr lang="en-GB" altLang="en-US" sz="1200" baseline="-25000">
                <a:solidFill>
                  <a:srgbClr val="000000"/>
                </a:solidFill>
                <a:latin typeface="Times New Roman" charset="0"/>
              </a:rPr>
              <a:pPr algn="r" eaLnBrk="1" hangingPunct="1">
                <a:buClr>
                  <a:srgbClr val="000000"/>
                </a:buClr>
              </a:pPr>
              <a:t>1</a:t>
            </a:fld>
            <a:endParaRPr lang="en-GB" altLang="en-US" sz="1200" baseline="-25000">
              <a:solidFill>
                <a:srgbClr val="000000"/>
              </a:solidFill>
              <a:latin typeface="Times New Roman" charset="0"/>
            </a:endParaRPr>
          </a:p>
        </p:txBody>
      </p:sp>
    </p:spTree>
    <p:extLst>
      <p:ext uri="{BB962C8B-B14F-4D97-AF65-F5344CB8AC3E}">
        <p14:creationId xmlns:p14="http://schemas.microsoft.com/office/powerpoint/2010/main" val="4252466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21</a:t>
            </a:fld>
            <a:endParaRPr lang="en-US"/>
          </a:p>
        </p:txBody>
      </p:sp>
    </p:spTree>
    <p:extLst>
      <p:ext uri="{BB962C8B-B14F-4D97-AF65-F5344CB8AC3E}">
        <p14:creationId xmlns:p14="http://schemas.microsoft.com/office/powerpoint/2010/main" val="2125932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22</a:t>
            </a:fld>
            <a:endParaRPr lang="en-US"/>
          </a:p>
        </p:txBody>
      </p:sp>
    </p:spTree>
    <p:extLst>
      <p:ext uri="{BB962C8B-B14F-4D97-AF65-F5344CB8AC3E}">
        <p14:creationId xmlns:p14="http://schemas.microsoft.com/office/powerpoint/2010/main" val="2621390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t>One of most exciting developments</a:t>
            </a:r>
            <a:r>
              <a:rPr lang="en-US" baseline="0" dirty="0"/>
              <a:t> is being able to characterize single cells while maintaining information on their spatial context, </a:t>
            </a:r>
            <a:r>
              <a:rPr lang="en-US" baseline="0" dirty="0" err="1"/>
              <a:t>ie</a:t>
            </a:r>
            <a:r>
              <a:rPr lang="en-US" baseline="0" dirty="0"/>
              <a:t> neighbors. What is neighborhood of cell and how does each cell influence its neighbors (presence/absence, signaling).</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30</a:t>
            </a:fld>
            <a:endParaRPr lang="en-US" altLang="en-US"/>
          </a:p>
        </p:txBody>
      </p:sp>
    </p:spTree>
    <p:extLst>
      <p:ext uri="{BB962C8B-B14F-4D97-AF65-F5344CB8AC3E}">
        <p14:creationId xmlns:p14="http://schemas.microsoft.com/office/powerpoint/2010/main" val="820972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t>One of most exciting developments</a:t>
            </a:r>
            <a:r>
              <a:rPr lang="en-US" baseline="0" dirty="0"/>
              <a:t> is being able to characterize single cells while maintaining information on their spatial context, </a:t>
            </a:r>
            <a:r>
              <a:rPr lang="en-US" baseline="0" dirty="0" err="1"/>
              <a:t>ie</a:t>
            </a:r>
            <a:r>
              <a:rPr lang="en-US" baseline="0" dirty="0"/>
              <a:t> neighbors. What is neighborhood of cell and how does each cell influence its neighbors (presence/absence, signaling).</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31</a:t>
            </a:fld>
            <a:endParaRPr lang="en-US" altLang="en-US"/>
          </a:p>
        </p:txBody>
      </p:sp>
    </p:spTree>
    <p:extLst>
      <p:ext uri="{BB962C8B-B14F-4D97-AF65-F5344CB8AC3E}">
        <p14:creationId xmlns:p14="http://schemas.microsoft.com/office/powerpoint/2010/main" val="2118713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To develop our Slide-</a:t>
            </a:r>
            <a:r>
              <a:rPr lang="en-US" sz="2200" b="0" i="0" dirty="0" err="1">
                <a:effectLst/>
                <a:latin typeface="Helvetica Neue"/>
                <a:ea typeface="Helvetica Neue"/>
                <a:cs typeface="Helvetica Neue"/>
                <a:sym typeface="Helvetica Neue"/>
              </a:rPr>
              <a:t>seq</a:t>
            </a:r>
            <a:r>
              <a:rPr lang="en-US" sz="2200" b="0" i="0" dirty="0">
                <a:effectLst/>
                <a:latin typeface="Helvetica Neue"/>
                <a:ea typeface="Helvetica Neue"/>
                <a:cs typeface="Helvetica Neue"/>
                <a:sym typeface="Helvetica Neue"/>
              </a:rPr>
              <a:t> technology for high-resolution genome-wide expression analysis, we first packed uniquely DNA-barcoded 10-</a:t>
            </a:r>
            <a:r>
              <a:rPr lang="el-GR" sz="2200" b="0" i="0" dirty="0">
                <a:effectLst/>
                <a:latin typeface="Helvetica Neue"/>
                <a:ea typeface="Helvetica Neue"/>
                <a:cs typeface="Helvetica Neue"/>
                <a:sym typeface="Helvetica Neue"/>
              </a:rPr>
              <a:t>μ</a:t>
            </a:r>
            <a:r>
              <a:rPr lang="en-US" sz="2200" b="0" i="0" dirty="0">
                <a:effectLst/>
                <a:latin typeface="Helvetica Neue"/>
                <a:ea typeface="Helvetica Neue"/>
                <a:cs typeface="Helvetica Neue"/>
                <a:sym typeface="Helvetica Neue"/>
              </a:rPr>
              <a:t>m microparticles (“beads”)—similar to those used in the Drop-</a:t>
            </a:r>
            <a:r>
              <a:rPr lang="en-US" sz="2200" b="0" i="0" dirty="0" err="1">
                <a:effectLst/>
                <a:latin typeface="Helvetica Neue"/>
                <a:ea typeface="Helvetica Neue"/>
                <a:cs typeface="Helvetica Neue"/>
                <a:sym typeface="Helvetica Neue"/>
              </a:rPr>
              <a:t>seq</a:t>
            </a:r>
            <a:r>
              <a:rPr lang="en-US" sz="2200" b="0" i="0" dirty="0">
                <a:effectLst/>
                <a:latin typeface="Helvetica Neue"/>
                <a:ea typeface="Helvetica Neue"/>
                <a:cs typeface="Helvetica Neue"/>
                <a:sym typeface="Helvetica Neue"/>
              </a:rPr>
              <a:t> approach for single-cell RNA sequencing (</a:t>
            </a:r>
            <a:r>
              <a:rPr lang="en-US" sz="2200" b="0" i="0" dirty="0" err="1">
                <a:effectLst/>
                <a:latin typeface="Helvetica Neue"/>
                <a:ea typeface="Helvetica Neue"/>
                <a:cs typeface="Helvetica Neue"/>
                <a:sym typeface="Helvetica Neue"/>
              </a:rPr>
              <a:t>scRNA-seq</a:t>
            </a:r>
            <a:r>
              <a:rPr lang="en-US" sz="2200" b="0" i="0" dirty="0">
                <a:effectLst/>
                <a:latin typeface="Helvetica Neue"/>
                <a:ea typeface="Helvetica Neue"/>
                <a:cs typeface="Helvetica Neue"/>
                <a:sym typeface="Helvetica Neue"/>
              </a:rPr>
              <a:t>) (</a:t>
            </a:r>
            <a:r>
              <a:rPr lang="en-US" sz="2200" b="1" i="1" u="none" strike="noStrike" dirty="0">
                <a:effectLst/>
                <a:latin typeface="Helvetica Neue"/>
                <a:ea typeface="Helvetica Neue"/>
                <a:cs typeface="Helvetica Neue"/>
                <a:sym typeface="Helvetica Neue"/>
                <a:hlinkClick r:id="rId3"/>
              </a:rPr>
              <a:t>5</a:t>
            </a:r>
            <a:r>
              <a:rPr lang="en-US" sz="2200" b="0" i="0" dirty="0">
                <a:effectLst/>
                <a:latin typeface="Helvetica Neue"/>
                <a:ea typeface="Helvetica Neue"/>
                <a:cs typeface="Helvetica Neue"/>
                <a:sym typeface="Helvetica Neue"/>
              </a:rPr>
              <a:t>)—onto a rubber-coated glass coverslip to form a monolayer we termed a “puck” (fig. S1). We found that each bead’s distinct barcode sequence could be determined via </a:t>
            </a:r>
            <a:r>
              <a:rPr lang="en-US" sz="2200" b="0" i="0" dirty="0" err="1">
                <a:effectLst/>
                <a:latin typeface="Helvetica Neue"/>
                <a:ea typeface="Helvetica Neue"/>
                <a:cs typeface="Helvetica Neue"/>
                <a:sym typeface="Helvetica Neue"/>
              </a:rPr>
              <a:t>SOLiD</a:t>
            </a:r>
            <a:r>
              <a:rPr lang="en-US" sz="2200" b="0" i="0" dirty="0">
                <a:effectLst/>
                <a:latin typeface="Helvetica Neue"/>
                <a:ea typeface="Helvetica Neue"/>
                <a:cs typeface="Helvetica Neue"/>
                <a:sym typeface="Helvetica Neue"/>
              </a:rPr>
              <a:t> (sequencing by oligonucleotide ligation and detection) chemistry (</a:t>
            </a:r>
            <a:r>
              <a:rPr lang="en-US" sz="2200" b="1" i="0" u="none" strike="noStrike" dirty="0">
                <a:effectLst/>
                <a:latin typeface="Helvetica Neue"/>
                <a:ea typeface="Helvetica Neue"/>
                <a:cs typeface="Helvetica Neue"/>
                <a:sym typeface="Helvetica Neue"/>
                <a:hlinkClick r:id="rId4"/>
              </a:rPr>
              <a:t>Fig. 1A</a:t>
            </a:r>
            <a:r>
              <a:rPr lang="en-US" sz="2200" b="0" i="0" dirty="0">
                <a:effectLst/>
                <a:latin typeface="Helvetica Neue"/>
                <a:ea typeface="Helvetica Neue"/>
                <a:cs typeface="Helvetica Neue"/>
                <a:sym typeface="Helvetica Neue"/>
              </a:rPr>
              <a:t> and fig. S1) (</a:t>
            </a:r>
            <a:r>
              <a:rPr lang="en-US" sz="2200" b="1" i="1" u="none" strike="noStrike" dirty="0">
                <a:effectLst/>
                <a:latin typeface="Helvetica Neue"/>
                <a:ea typeface="Helvetica Neue"/>
                <a:cs typeface="Helvetica Neue"/>
                <a:sym typeface="Helvetica Neue"/>
                <a:hlinkClick r:id="rId5"/>
              </a:rPr>
              <a:t>6</a:t>
            </a:r>
            <a:r>
              <a:rPr lang="en-US" sz="2200" b="0" i="0" dirty="0">
                <a:effectLst/>
                <a:latin typeface="Helvetica Neue"/>
                <a:ea typeface="Helvetica Neue"/>
                <a:cs typeface="Helvetica Neue"/>
                <a:sym typeface="Helvetica Neue"/>
              </a:rPr>
              <a:t>–</a:t>
            </a:r>
            <a:r>
              <a:rPr lang="en-US" sz="2200" b="1" i="1" u="none" strike="noStrike" dirty="0">
                <a:effectLst/>
                <a:latin typeface="Helvetica Neue"/>
                <a:ea typeface="Helvetica Neue"/>
                <a:cs typeface="Helvetica Neue"/>
                <a:sym typeface="Helvetica Neue"/>
                <a:hlinkClick r:id="rId6"/>
              </a:rPr>
              <a:t>8</a:t>
            </a:r>
            <a:r>
              <a:rPr lang="en-US" sz="2200" b="0" i="0" dirty="0">
                <a:effectLst/>
                <a:latin typeface="Helvetica Neue"/>
                <a:ea typeface="Helvetica Neue"/>
                <a:cs typeface="Helvetica Neue"/>
                <a:sym typeface="Helvetica Neue"/>
              </a:rPr>
              <a:t>). We next developed a protocol wherein 10-</a:t>
            </a:r>
            <a:r>
              <a:rPr lang="el-GR" sz="2200" b="0" i="0" dirty="0">
                <a:effectLst/>
                <a:latin typeface="Helvetica Neue"/>
                <a:ea typeface="Helvetica Neue"/>
                <a:cs typeface="Helvetica Neue"/>
                <a:sym typeface="Helvetica Neue"/>
              </a:rPr>
              <a:t>μ</a:t>
            </a:r>
            <a:r>
              <a:rPr lang="en-US" sz="2200" b="0" i="0" dirty="0">
                <a:effectLst/>
                <a:latin typeface="Helvetica Neue"/>
                <a:ea typeface="Helvetica Neue"/>
                <a:cs typeface="Helvetica Neue"/>
                <a:sym typeface="Helvetica Neue"/>
              </a:rPr>
              <a:t>m fresh-frozen tissue sections were transferred onto the dried bead surface via </a:t>
            </a:r>
            <a:r>
              <a:rPr lang="en-US" sz="2200" b="0" i="0" dirty="0" err="1">
                <a:effectLst/>
                <a:latin typeface="Helvetica Neue"/>
                <a:ea typeface="Helvetica Neue"/>
                <a:cs typeface="Helvetica Neue"/>
                <a:sym typeface="Helvetica Neue"/>
              </a:rPr>
              <a:t>cryosectioning</a:t>
            </a:r>
            <a:r>
              <a:rPr lang="en-US" sz="2200" b="0" i="0" dirty="0">
                <a:effectLst/>
                <a:latin typeface="Helvetica Neue"/>
                <a:ea typeface="Helvetica Neue"/>
                <a:cs typeface="Helvetica Neue"/>
                <a:sym typeface="Helvetica Neue"/>
              </a:rPr>
              <a:t> (</a:t>
            </a:r>
            <a:r>
              <a:rPr lang="en-US" sz="2200" b="1" i="1" u="none" strike="noStrike" dirty="0">
                <a:effectLst/>
                <a:latin typeface="Helvetica Neue"/>
                <a:ea typeface="Helvetica Neue"/>
                <a:cs typeface="Helvetica Neue"/>
                <a:sym typeface="Helvetica Neue"/>
                <a:hlinkClick r:id="rId7"/>
              </a:rPr>
              <a:t>7</a:t>
            </a:r>
            <a:r>
              <a:rPr lang="en-US" sz="2200" b="0" i="0" dirty="0">
                <a:effectLst/>
                <a:latin typeface="Helvetica Neue"/>
                <a:ea typeface="Helvetica Neue"/>
                <a:cs typeface="Helvetica Neue"/>
                <a:sym typeface="Helvetica Neue"/>
              </a:rPr>
              <a:t>). mRNA released from the tissue was captured onto the beads for preparation of 3′-end, barcoded RNA-</a:t>
            </a:r>
            <a:r>
              <a:rPr lang="en-US" sz="2200" b="0" i="0" dirty="0" err="1">
                <a:effectLst/>
                <a:latin typeface="Helvetica Neue"/>
                <a:ea typeface="Helvetica Neue"/>
                <a:cs typeface="Helvetica Neue"/>
                <a:sym typeface="Helvetica Neue"/>
              </a:rPr>
              <a:t>seq</a:t>
            </a:r>
            <a:r>
              <a:rPr lang="en-US" sz="2200" b="0" i="0" dirty="0">
                <a:effectLst/>
                <a:latin typeface="Helvetica Neue"/>
                <a:ea typeface="Helvetica Neue"/>
                <a:cs typeface="Helvetica Neue"/>
                <a:sym typeface="Helvetica Neue"/>
              </a:rPr>
              <a:t> libraries (</a:t>
            </a:r>
            <a:r>
              <a:rPr lang="en-US" sz="2200" b="1" i="1" u="none" strike="noStrike" dirty="0">
                <a:effectLst/>
                <a:latin typeface="Helvetica Neue"/>
                <a:ea typeface="Helvetica Neue"/>
                <a:cs typeface="Helvetica Neue"/>
                <a:sym typeface="Helvetica Neue"/>
                <a:hlinkClick r:id="rId3"/>
              </a:rPr>
              <a:t>5</a:t>
            </a:r>
            <a:r>
              <a:rPr lang="en-US" sz="2200" b="0" i="0" dirty="0">
                <a:effectLst/>
                <a:latin typeface="Helvetica Neue"/>
                <a:ea typeface="Helvetica Neue"/>
                <a:cs typeface="Helvetica Neue"/>
                <a:sym typeface="Helvetica Neue"/>
              </a:rPr>
              <a:t>) (</a:t>
            </a:r>
            <a:r>
              <a:rPr lang="en-US" sz="2200" b="1" i="0" u="none" strike="noStrike" dirty="0">
                <a:effectLst/>
                <a:latin typeface="Helvetica Neue"/>
                <a:ea typeface="Helvetica Neue"/>
                <a:cs typeface="Helvetica Neue"/>
                <a:sym typeface="Helvetica Neue"/>
                <a:hlinkClick r:id="rId4"/>
              </a:rPr>
              <a:t>Fig. 1B</a:t>
            </a:r>
            <a:r>
              <a:rPr lang="en-US" sz="2200" b="0" i="0" dirty="0">
                <a:effectLst/>
                <a:latin typeface="Helvetica Neue"/>
                <a:ea typeface="Helvetica Neue"/>
                <a:cs typeface="Helvetica Neue"/>
                <a:sym typeface="Helvetica Neue"/>
              </a:rPr>
              <a:t>). Clustering of individual bead profiles from a coronal section of mouse hippocampus (</a:t>
            </a:r>
            <a:r>
              <a:rPr lang="en-US" sz="2200" b="1" i="1" u="none" strike="noStrike" dirty="0">
                <a:effectLst/>
                <a:latin typeface="Helvetica Neue"/>
                <a:ea typeface="Helvetica Neue"/>
                <a:cs typeface="Helvetica Neue"/>
                <a:sym typeface="Helvetica Neue"/>
                <a:hlinkClick r:id="rId7"/>
              </a:rPr>
              <a:t>7</a:t>
            </a:r>
            <a:r>
              <a:rPr lang="en-US" sz="2200" b="0" i="0" dirty="0">
                <a:effectLst/>
                <a:latin typeface="Helvetica Neue"/>
                <a:ea typeface="Helvetica Neue"/>
                <a:cs typeface="Helvetica Neue"/>
                <a:sym typeface="Helvetica Neue"/>
              </a:rPr>
              <a:t>) yielded assignments reflecting known positions of cell types in the tissue</a:t>
            </a:r>
            <a:endParaRPr lang="en-US" dirty="0"/>
          </a:p>
        </p:txBody>
      </p:sp>
    </p:spTree>
    <p:extLst>
      <p:ext uri="{BB962C8B-B14F-4D97-AF65-F5344CB8AC3E}">
        <p14:creationId xmlns:p14="http://schemas.microsoft.com/office/powerpoint/2010/main" val="74695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33</a:t>
            </a:fld>
            <a:endParaRPr lang="en-US"/>
          </a:p>
        </p:txBody>
      </p:sp>
    </p:spTree>
    <p:extLst>
      <p:ext uri="{BB962C8B-B14F-4D97-AF65-F5344CB8AC3E}">
        <p14:creationId xmlns:p14="http://schemas.microsoft.com/office/powerpoint/2010/main" val="1999453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We then validate these regulators using CRISPR genetic screens, in work led by Cores C and D. I want to highlight Perturb-</a:t>
            </a:r>
            <a:r>
              <a:rPr lang="en-US" sz="1200" baseline="0" dirty="0" err="1"/>
              <a:t>Seq</a:t>
            </a:r>
            <a:r>
              <a:rPr lang="en-US" sz="1200" baseline="0" dirty="0"/>
              <a:t>, which is a single cell assay linking the gene perturbation to its effect on the entire transcriptome.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000000"/>
                </a:solidFill>
                <a:latin typeface="Arial" panose="020B0604020202020204" pitchFamily="34" charset="0"/>
                <a:cs typeface="Arial" panose="020B0604020202020204" pitchFamily="34" charset="0"/>
              </a:rPr>
              <a:t>Transduce cells with barcoded sgRNA library, carry out some selection, isolate single cells and barcode mRNA, and match guide barcode to transcriptome</a:t>
            </a:r>
            <a:endParaRPr lang="en-US" i="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Using the gene expression within each cell along with what perturbation the cell received, we can then build linear models to infer how each perturbation affects the expression of each gene, and determine how the perturbation affects the immune cell’s overall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defTabSz="457200" eaLnBrk="1" fontAlgn="auto" latinLnBrk="0" hangingPunct="1">
              <a:lnSpc>
                <a:spcPct val="117999"/>
              </a:lnSpc>
              <a:spcBef>
                <a:spcPts val="0"/>
              </a:spcBef>
              <a:spcAft>
                <a:spcPts val="0"/>
              </a:spcAft>
              <a:buClrTx/>
              <a:buSzTx/>
              <a:buFontTx/>
              <a:buNone/>
              <a:tabLst/>
              <a:defRPr/>
            </a:pPr>
            <a:r>
              <a:rPr lang="en-US" sz="1200" baseline="0" dirty="0"/>
              <a:t>Perturb-</a:t>
            </a:r>
            <a:r>
              <a:rPr lang="en-US" sz="1200" baseline="0" dirty="0" err="1"/>
              <a:t>Seq</a:t>
            </a:r>
            <a:r>
              <a:rPr lang="en-US" sz="1200" baseline="0" dirty="0"/>
              <a:t> tells us much more about gene’s function, see how perturbation affects gene modules. </a:t>
            </a:r>
            <a:r>
              <a:rPr lang="en-US" sz="1200" dirty="0"/>
              <a:t>Perturbations reveal gene regulation logic</a:t>
            </a:r>
          </a:p>
          <a:p>
            <a:endParaRPr lang="en-US" i="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Arial" panose="020B0604020202020204" pitchFamily="34" charset="0"/>
                <a:cs typeface="Arial" panose="020B0604020202020204" pitchFamily="34" charset="0"/>
              </a:rPr>
              <a:t>Traditional s</a:t>
            </a:r>
            <a:r>
              <a:rPr lang="en-US" dirty="0"/>
              <a:t>creen disadvantages, perturbation only links to a single, pre-defined phenotype (need to know phenotype ahead of time and only 1 protein/1 gene)</a:t>
            </a:r>
          </a:p>
          <a:p>
            <a:endParaRPr lang="en-US" i="0" dirty="0">
              <a:solidFill>
                <a:srgbClr val="000000"/>
              </a:solidFill>
              <a:latin typeface="Arial" panose="020B0604020202020204" pitchFamily="34" charset="0"/>
              <a:cs typeface="Arial" panose="020B0604020202020204" pitchFamily="34" charset="0"/>
            </a:endParaRPr>
          </a:p>
          <a:p>
            <a:pPr marL="0" marR="0" indent="0" defTabSz="457200" eaLnBrk="1" fontAlgn="auto" latinLnBrk="0" hangingPunct="1">
              <a:lnSpc>
                <a:spcPct val="117999"/>
              </a:lnSpc>
              <a:spcBef>
                <a:spcPts val="0"/>
              </a:spcBef>
              <a:spcAft>
                <a:spcPts val="0"/>
              </a:spcAft>
              <a:buClrTx/>
              <a:buSzTx/>
              <a:buFontTx/>
              <a:buNone/>
              <a:tabLst/>
              <a:defRPr/>
            </a:pPr>
            <a:r>
              <a:rPr lang="en-US" sz="1200" kern="1200" dirty="0">
                <a:solidFill>
                  <a:prstClr val="black"/>
                </a:solidFill>
                <a:latin typeface="Helvetica" panose="020B0604020202020204" pitchFamily="34" charset="0"/>
                <a:ea typeface="Arial" charset="0"/>
                <a:cs typeface="Helvetica" panose="020B0604020202020204" pitchFamily="34" charset="0"/>
              </a:rPr>
              <a:t>Guides and genes cluster into transcription factor modules (M) and regulated expression programs (P) respectively</a:t>
            </a:r>
            <a:r>
              <a:rPr lang="en-US" sz="1200" kern="1200" baseline="0" dirty="0">
                <a:solidFill>
                  <a:prstClr val="black"/>
                </a:solidFill>
                <a:latin typeface="Helvetica" panose="020B0604020202020204" pitchFamily="34" charset="0"/>
                <a:ea typeface="Arial" charset="0"/>
                <a:cs typeface="Helvetica" panose="020B0604020202020204" pitchFamily="34" charset="0"/>
              </a:rPr>
              <a:t> (show previous slide)</a:t>
            </a:r>
            <a:endParaRPr lang="en-US" sz="1200" kern="1200" dirty="0">
              <a:solidFill>
                <a:prstClr val="black"/>
              </a:solidFill>
              <a:latin typeface="Helvetica" panose="020B0604020202020204" pitchFamily="34" charset="0"/>
              <a:ea typeface="Arial" charset="0"/>
              <a:cs typeface="Helvetica"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E3463-390B-B04B-977C-E4BE8F25DF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992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defRPr sz="1800"/>
            </a:pP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46</a:t>
            </a:fld>
            <a:endParaRPr lang="en-US" altLang="en-US"/>
          </a:p>
        </p:txBody>
      </p:sp>
    </p:spTree>
    <p:extLst>
      <p:ext uri="{BB962C8B-B14F-4D97-AF65-F5344CB8AC3E}">
        <p14:creationId xmlns:p14="http://schemas.microsoft.com/office/powerpoint/2010/main" val="2417207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47</a:t>
            </a:fld>
            <a:endParaRPr lang="en-US" altLang="en-US"/>
          </a:p>
        </p:txBody>
      </p:sp>
    </p:spTree>
    <p:extLst>
      <p:ext uri="{BB962C8B-B14F-4D97-AF65-F5344CB8AC3E}">
        <p14:creationId xmlns:p14="http://schemas.microsoft.com/office/powerpoint/2010/main" val="2514089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2</a:t>
            </a:fld>
            <a:endParaRPr lang="en-US" altLang="en-US"/>
          </a:p>
        </p:txBody>
      </p:sp>
    </p:spTree>
    <p:extLst>
      <p:ext uri="{BB962C8B-B14F-4D97-AF65-F5344CB8AC3E}">
        <p14:creationId xmlns:p14="http://schemas.microsoft.com/office/powerpoint/2010/main" val="22862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cell nucleus, the chromosomes contain tightly packed chromatin material. Part of the chromatin is open and accessible to many regulatory factors who control the expression and suppression of a variety of genes. </a:t>
            </a:r>
          </a:p>
          <a:p>
            <a:r>
              <a:rPr lang="en-US" dirty="0"/>
              <a:t>The DNA is wrapped around chromatin. To know what has the potential to be expressed we can measure the open </a:t>
            </a:r>
            <a:r>
              <a:rPr lang="en-US" dirty="0" err="1"/>
              <a:t>chromatone</a:t>
            </a:r>
            <a:r>
              <a:rPr lang="en-US" dirty="0"/>
              <a:t>.</a:t>
            </a:r>
          </a:p>
        </p:txBody>
      </p:sp>
      <p:sp>
        <p:nvSpPr>
          <p:cNvPr id="4" name="Slide Number Placeholder 3"/>
          <p:cNvSpPr>
            <a:spLocks noGrp="1"/>
          </p:cNvSpPr>
          <p:nvPr>
            <p:ph type="sldNum" sz="quarter" idx="5"/>
          </p:nvPr>
        </p:nvSpPr>
        <p:spPr/>
        <p:txBody>
          <a:bodyPr/>
          <a:lstStyle/>
          <a:p>
            <a:fld id="{2A49AE26-6B0E-2F48-B9C3-5D3AD588DB4C}" type="slidenum">
              <a:rPr lang="en-US" smtClean="0"/>
              <a:t>3</a:t>
            </a:fld>
            <a:endParaRPr lang="en-US"/>
          </a:p>
        </p:txBody>
      </p:sp>
    </p:spTree>
    <p:extLst>
      <p:ext uri="{BB962C8B-B14F-4D97-AF65-F5344CB8AC3E}">
        <p14:creationId xmlns:p14="http://schemas.microsoft.com/office/powerpoint/2010/main" val="1368596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fragments is used only for gene activity?</a:t>
            </a:r>
          </a:p>
        </p:txBody>
      </p:sp>
      <p:sp>
        <p:nvSpPr>
          <p:cNvPr id="4" name="Slide Number Placeholder 3"/>
          <p:cNvSpPr>
            <a:spLocks noGrp="1"/>
          </p:cNvSpPr>
          <p:nvPr>
            <p:ph type="sldNum" sz="quarter" idx="5"/>
          </p:nvPr>
        </p:nvSpPr>
        <p:spPr/>
        <p:txBody>
          <a:bodyPr/>
          <a:lstStyle/>
          <a:p>
            <a:fld id="{2A49AE26-6B0E-2F48-B9C3-5D3AD588DB4C}" type="slidenum">
              <a:rPr lang="en-US" smtClean="0"/>
              <a:t>7</a:t>
            </a:fld>
            <a:endParaRPr lang="en-US"/>
          </a:p>
        </p:txBody>
      </p:sp>
    </p:spTree>
    <p:extLst>
      <p:ext uri="{BB962C8B-B14F-4D97-AF65-F5344CB8AC3E}">
        <p14:creationId xmlns:p14="http://schemas.microsoft.com/office/powerpoint/2010/main" val="294346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fragments is used only for gene activity?</a:t>
            </a:r>
          </a:p>
        </p:txBody>
      </p:sp>
      <p:sp>
        <p:nvSpPr>
          <p:cNvPr id="4" name="Slide Number Placeholder 3"/>
          <p:cNvSpPr>
            <a:spLocks noGrp="1"/>
          </p:cNvSpPr>
          <p:nvPr>
            <p:ph type="sldNum" sz="quarter" idx="5"/>
          </p:nvPr>
        </p:nvSpPr>
        <p:spPr/>
        <p:txBody>
          <a:bodyPr/>
          <a:lstStyle/>
          <a:p>
            <a:fld id="{2A49AE26-6B0E-2F48-B9C3-5D3AD588DB4C}" type="slidenum">
              <a:rPr lang="en-US" smtClean="0"/>
              <a:t>8</a:t>
            </a:fld>
            <a:endParaRPr lang="en-US"/>
          </a:p>
        </p:txBody>
      </p:sp>
    </p:spTree>
    <p:extLst>
      <p:ext uri="{BB962C8B-B14F-4D97-AF65-F5344CB8AC3E}">
        <p14:creationId xmlns:p14="http://schemas.microsoft.com/office/powerpoint/2010/main" val="422135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9</a:t>
            </a:fld>
            <a:endParaRPr lang="en-US"/>
          </a:p>
        </p:txBody>
      </p:sp>
    </p:spTree>
    <p:extLst>
      <p:ext uri="{BB962C8B-B14F-4D97-AF65-F5344CB8AC3E}">
        <p14:creationId xmlns:p14="http://schemas.microsoft.com/office/powerpoint/2010/main" val="2760401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the first peaks defined?</a:t>
            </a:r>
          </a:p>
        </p:txBody>
      </p:sp>
      <p:sp>
        <p:nvSpPr>
          <p:cNvPr id="4" name="Slide Number Placeholder 3"/>
          <p:cNvSpPr>
            <a:spLocks noGrp="1"/>
          </p:cNvSpPr>
          <p:nvPr>
            <p:ph type="sldNum" sz="quarter" idx="5"/>
          </p:nvPr>
        </p:nvSpPr>
        <p:spPr/>
        <p:txBody>
          <a:bodyPr/>
          <a:lstStyle/>
          <a:p>
            <a:fld id="{2A49AE26-6B0E-2F48-B9C3-5D3AD588DB4C}" type="slidenum">
              <a:rPr lang="en-US" smtClean="0"/>
              <a:t>10</a:t>
            </a:fld>
            <a:endParaRPr lang="en-US"/>
          </a:p>
        </p:txBody>
      </p:sp>
    </p:spTree>
    <p:extLst>
      <p:ext uri="{BB962C8B-B14F-4D97-AF65-F5344CB8AC3E}">
        <p14:creationId xmlns:p14="http://schemas.microsoft.com/office/powerpoint/2010/main" val="1966382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12</a:t>
            </a:fld>
            <a:endParaRPr lang="en-US"/>
          </a:p>
        </p:txBody>
      </p:sp>
    </p:spTree>
    <p:extLst>
      <p:ext uri="{BB962C8B-B14F-4D97-AF65-F5344CB8AC3E}">
        <p14:creationId xmlns:p14="http://schemas.microsoft.com/office/powerpoint/2010/main" val="287213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difference</a:t>
            </a:r>
          </a:p>
        </p:txBody>
      </p:sp>
      <p:sp>
        <p:nvSpPr>
          <p:cNvPr id="4" name="Slide Number Placeholder 3"/>
          <p:cNvSpPr>
            <a:spLocks noGrp="1"/>
          </p:cNvSpPr>
          <p:nvPr>
            <p:ph type="sldNum" sz="quarter" idx="5"/>
          </p:nvPr>
        </p:nvSpPr>
        <p:spPr/>
        <p:txBody>
          <a:bodyPr/>
          <a:lstStyle/>
          <a:p>
            <a:fld id="{2A49AE26-6B0E-2F48-B9C3-5D3AD588DB4C}" type="slidenum">
              <a:rPr lang="en-US" smtClean="0"/>
              <a:t>16</a:t>
            </a:fld>
            <a:endParaRPr lang="en-US"/>
          </a:p>
        </p:txBody>
      </p:sp>
    </p:spTree>
    <p:extLst>
      <p:ext uri="{BB962C8B-B14F-4D97-AF65-F5344CB8AC3E}">
        <p14:creationId xmlns:p14="http://schemas.microsoft.com/office/powerpoint/2010/main" val="230021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584B-FA0D-124A-95E3-4FA30513A6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64865D-5C53-D644-AC57-4E04B2CB1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1C0E15-75BA-D640-802A-1718EE208448}"/>
              </a:ext>
            </a:extLst>
          </p:cNvPr>
          <p:cNvSpPr>
            <a:spLocks noGrp="1"/>
          </p:cNvSpPr>
          <p:nvPr>
            <p:ph type="dt" sz="half" idx="10"/>
          </p:nvPr>
        </p:nvSpPr>
        <p:spPr/>
        <p:txBody>
          <a:bodyPr/>
          <a:lstStyle/>
          <a:p>
            <a:fld id="{E8C0D5CB-021B-3F46-A724-2D9D399BE609}" type="datetimeFigureOut">
              <a:rPr lang="en-US" smtClean="0"/>
              <a:t>6/8/22</a:t>
            </a:fld>
            <a:endParaRPr lang="en-US"/>
          </a:p>
        </p:txBody>
      </p:sp>
      <p:sp>
        <p:nvSpPr>
          <p:cNvPr id="5" name="Footer Placeholder 4">
            <a:extLst>
              <a:ext uri="{FF2B5EF4-FFF2-40B4-BE49-F238E27FC236}">
                <a16:creationId xmlns:a16="http://schemas.microsoft.com/office/drawing/2014/main" id="{740F9E1B-6432-9142-9422-197AC3C58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FB3999-56DA-0248-8536-2139504A3F90}"/>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3952901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3BBD-26DF-334E-B17C-24CB1FCA01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2A8AD6-5C1F-EE42-AB31-C066936403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E3D9E-20FD-444A-9583-C7DDA400D054}"/>
              </a:ext>
            </a:extLst>
          </p:cNvPr>
          <p:cNvSpPr>
            <a:spLocks noGrp="1"/>
          </p:cNvSpPr>
          <p:nvPr>
            <p:ph type="dt" sz="half" idx="10"/>
          </p:nvPr>
        </p:nvSpPr>
        <p:spPr/>
        <p:txBody>
          <a:bodyPr/>
          <a:lstStyle/>
          <a:p>
            <a:fld id="{E8C0D5CB-021B-3F46-A724-2D9D399BE609}" type="datetimeFigureOut">
              <a:rPr lang="en-US" smtClean="0"/>
              <a:t>6/8/22</a:t>
            </a:fld>
            <a:endParaRPr lang="en-US"/>
          </a:p>
        </p:txBody>
      </p:sp>
      <p:sp>
        <p:nvSpPr>
          <p:cNvPr id="5" name="Footer Placeholder 4">
            <a:extLst>
              <a:ext uri="{FF2B5EF4-FFF2-40B4-BE49-F238E27FC236}">
                <a16:creationId xmlns:a16="http://schemas.microsoft.com/office/drawing/2014/main" id="{1298AD4B-BAC3-A942-A662-B275A2A9C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A1257-2F66-494C-9BCA-C5C78B7F0CCA}"/>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1861484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40F957-E0A2-1945-B0BC-7ED51DA7CB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A22372-B6F5-104C-99E7-7EF94391DE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A3006-912A-3D42-A428-1512AC5CB0CE}"/>
              </a:ext>
            </a:extLst>
          </p:cNvPr>
          <p:cNvSpPr>
            <a:spLocks noGrp="1"/>
          </p:cNvSpPr>
          <p:nvPr>
            <p:ph type="dt" sz="half" idx="10"/>
          </p:nvPr>
        </p:nvSpPr>
        <p:spPr/>
        <p:txBody>
          <a:bodyPr/>
          <a:lstStyle/>
          <a:p>
            <a:fld id="{E8C0D5CB-021B-3F46-A724-2D9D399BE609}" type="datetimeFigureOut">
              <a:rPr lang="en-US" smtClean="0"/>
              <a:t>6/8/22</a:t>
            </a:fld>
            <a:endParaRPr lang="en-US"/>
          </a:p>
        </p:txBody>
      </p:sp>
      <p:sp>
        <p:nvSpPr>
          <p:cNvPr id="5" name="Footer Placeholder 4">
            <a:extLst>
              <a:ext uri="{FF2B5EF4-FFF2-40B4-BE49-F238E27FC236}">
                <a16:creationId xmlns:a16="http://schemas.microsoft.com/office/drawing/2014/main" id="{825A2493-04EE-964F-82A9-3918091CB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B9A6D-A00A-9040-9137-CA9D87F0E052}"/>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887594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0825-AC6C-7B42-B4E0-C9DAE3765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90851C-0C07-9240-B12E-BEFAC2E359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C1C09-7615-534E-B1C6-5A670EE10112}"/>
              </a:ext>
            </a:extLst>
          </p:cNvPr>
          <p:cNvSpPr>
            <a:spLocks noGrp="1"/>
          </p:cNvSpPr>
          <p:nvPr>
            <p:ph type="dt" sz="half" idx="10"/>
          </p:nvPr>
        </p:nvSpPr>
        <p:spPr/>
        <p:txBody>
          <a:bodyPr/>
          <a:lstStyle/>
          <a:p>
            <a:fld id="{E8C0D5CB-021B-3F46-A724-2D9D399BE609}" type="datetimeFigureOut">
              <a:rPr lang="en-US" smtClean="0"/>
              <a:t>6/8/22</a:t>
            </a:fld>
            <a:endParaRPr lang="en-US"/>
          </a:p>
        </p:txBody>
      </p:sp>
      <p:sp>
        <p:nvSpPr>
          <p:cNvPr id="5" name="Footer Placeholder 4">
            <a:extLst>
              <a:ext uri="{FF2B5EF4-FFF2-40B4-BE49-F238E27FC236}">
                <a16:creationId xmlns:a16="http://schemas.microsoft.com/office/drawing/2014/main" id="{6A99F51F-ACD1-E843-BFBA-B8B65DCCC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C8DB3-54B5-2047-BB1E-D4FB2AD5E398}"/>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1370694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C52-F5A4-E848-939C-15D48822F7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A6CC2-1C76-9C4A-B7BD-5D1B308DC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9E0DBE-13F4-C843-BB9E-D5789352D958}"/>
              </a:ext>
            </a:extLst>
          </p:cNvPr>
          <p:cNvSpPr>
            <a:spLocks noGrp="1"/>
          </p:cNvSpPr>
          <p:nvPr>
            <p:ph type="dt" sz="half" idx="10"/>
          </p:nvPr>
        </p:nvSpPr>
        <p:spPr/>
        <p:txBody>
          <a:bodyPr/>
          <a:lstStyle/>
          <a:p>
            <a:fld id="{E8C0D5CB-021B-3F46-A724-2D9D399BE609}" type="datetimeFigureOut">
              <a:rPr lang="en-US" smtClean="0"/>
              <a:t>6/8/22</a:t>
            </a:fld>
            <a:endParaRPr lang="en-US"/>
          </a:p>
        </p:txBody>
      </p:sp>
      <p:sp>
        <p:nvSpPr>
          <p:cNvPr id="5" name="Footer Placeholder 4">
            <a:extLst>
              <a:ext uri="{FF2B5EF4-FFF2-40B4-BE49-F238E27FC236}">
                <a16:creationId xmlns:a16="http://schemas.microsoft.com/office/drawing/2014/main" id="{C75FF694-AC58-8949-9A03-7A8C9BD0B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0175E-8C3A-4244-9BCB-6E1944FF4AB7}"/>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401849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6344-750B-1844-BE59-04495FA6F3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DF7DE-1D81-FD47-B53D-A4591D26A4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540C1F-75CE-8F44-98AF-2E522C578A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4F4BE2-124F-A74A-BC30-9760A561FD24}"/>
              </a:ext>
            </a:extLst>
          </p:cNvPr>
          <p:cNvSpPr>
            <a:spLocks noGrp="1"/>
          </p:cNvSpPr>
          <p:nvPr>
            <p:ph type="dt" sz="half" idx="10"/>
          </p:nvPr>
        </p:nvSpPr>
        <p:spPr/>
        <p:txBody>
          <a:bodyPr/>
          <a:lstStyle/>
          <a:p>
            <a:fld id="{E8C0D5CB-021B-3F46-A724-2D9D399BE609}" type="datetimeFigureOut">
              <a:rPr lang="en-US" smtClean="0"/>
              <a:t>6/8/22</a:t>
            </a:fld>
            <a:endParaRPr lang="en-US"/>
          </a:p>
        </p:txBody>
      </p:sp>
      <p:sp>
        <p:nvSpPr>
          <p:cNvPr id="6" name="Footer Placeholder 5">
            <a:extLst>
              <a:ext uri="{FF2B5EF4-FFF2-40B4-BE49-F238E27FC236}">
                <a16:creationId xmlns:a16="http://schemas.microsoft.com/office/drawing/2014/main" id="{DCDAF53F-ECB3-7248-A50D-1717EC9EA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06E519-6FE7-7145-AEC2-623D4BE52C9C}"/>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295930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9F24-B63E-F54A-8842-F81E62883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D3831B-35A3-A243-9ACD-04DBB08D70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F23FDF-4AD5-3D4F-9A62-E370B33B02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AF2F71-292A-374D-81E2-5BD8F0257B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239CF4-8128-5149-8ECC-A9004AA4040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8E525-465B-9A4A-91C5-28BBD8EFDFEB}"/>
              </a:ext>
            </a:extLst>
          </p:cNvPr>
          <p:cNvSpPr>
            <a:spLocks noGrp="1"/>
          </p:cNvSpPr>
          <p:nvPr>
            <p:ph type="dt" sz="half" idx="10"/>
          </p:nvPr>
        </p:nvSpPr>
        <p:spPr/>
        <p:txBody>
          <a:bodyPr/>
          <a:lstStyle/>
          <a:p>
            <a:fld id="{E8C0D5CB-021B-3F46-A724-2D9D399BE609}" type="datetimeFigureOut">
              <a:rPr lang="en-US" smtClean="0"/>
              <a:t>6/8/22</a:t>
            </a:fld>
            <a:endParaRPr lang="en-US"/>
          </a:p>
        </p:txBody>
      </p:sp>
      <p:sp>
        <p:nvSpPr>
          <p:cNvPr id="8" name="Footer Placeholder 7">
            <a:extLst>
              <a:ext uri="{FF2B5EF4-FFF2-40B4-BE49-F238E27FC236}">
                <a16:creationId xmlns:a16="http://schemas.microsoft.com/office/drawing/2014/main" id="{19B99479-94B9-1E4F-AF76-AB6F79EFB4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D88B58-1EBA-774B-8F6F-08134A8255F0}"/>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1847947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E6A3-ED85-BA43-81F1-51B1E97C92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4727C0-95F7-604D-B797-5724B27043B3}"/>
              </a:ext>
            </a:extLst>
          </p:cNvPr>
          <p:cNvSpPr>
            <a:spLocks noGrp="1"/>
          </p:cNvSpPr>
          <p:nvPr>
            <p:ph type="dt" sz="half" idx="10"/>
          </p:nvPr>
        </p:nvSpPr>
        <p:spPr/>
        <p:txBody>
          <a:bodyPr/>
          <a:lstStyle/>
          <a:p>
            <a:fld id="{E8C0D5CB-021B-3F46-A724-2D9D399BE609}" type="datetimeFigureOut">
              <a:rPr lang="en-US" smtClean="0"/>
              <a:t>6/8/22</a:t>
            </a:fld>
            <a:endParaRPr lang="en-US"/>
          </a:p>
        </p:txBody>
      </p:sp>
      <p:sp>
        <p:nvSpPr>
          <p:cNvPr id="4" name="Footer Placeholder 3">
            <a:extLst>
              <a:ext uri="{FF2B5EF4-FFF2-40B4-BE49-F238E27FC236}">
                <a16:creationId xmlns:a16="http://schemas.microsoft.com/office/drawing/2014/main" id="{E95807F2-C453-1D43-A43C-B2E60FF1C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F562C-71E0-B140-87EF-78D898CCF3D1}"/>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2671776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84307-8160-8C42-ACCD-AC43B54A873D}"/>
              </a:ext>
            </a:extLst>
          </p:cNvPr>
          <p:cNvSpPr>
            <a:spLocks noGrp="1"/>
          </p:cNvSpPr>
          <p:nvPr>
            <p:ph type="dt" sz="half" idx="10"/>
          </p:nvPr>
        </p:nvSpPr>
        <p:spPr/>
        <p:txBody>
          <a:bodyPr/>
          <a:lstStyle/>
          <a:p>
            <a:fld id="{E8C0D5CB-021B-3F46-A724-2D9D399BE609}" type="datetimeFigureOut">
              <a:rPr lang="en-US" smtClean="0"/>
              <a:t>6/8/22</a:t>
            </a:fld>
            <a:endParaRPr lang="en-US"/>
          </a:p>
        </p:txBody>
      </p:sp>
      <p:sp>
        <p:nvSpPr>
          <p:cNvPr id="3" name="Footer Placeholder 2">
            <a:extLst>
              <a:ext uri="{FF2B5EF4-FFF2-40B4-BE49-F238E27FC236}">
                <a16:creationId xmlns:a16="http://schemas.microsoft.com/office/drawing/2014/main" id="{7B344F4A-77EC-A344-A158-6F370B7DCF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F03415-496A-3C4E-BB92-31E0BE68B123}"/>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2327778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A7937-1280-9045-A90A-E307DE33C4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DA20DE-0657-F140-A235-4B7B2EC7B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DF8EAE-6575-BE4F-BF61-CC4B46DFC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A86863-A028-E84B-ADB8-75C975A9CD79}"/>
              </a:ext>
            </a:extLst>
          </p:cNvPr>
          <p:cNvSpPr>
            <a:spLocks noGrp="1"/>
          </p:cNvSpPr>
          <p:nvPr>
            <p:ph type="dt" sz="half" idx="10"/>
          </p:nvPr>
        </p:nvSpPr>
        <p:spPr/>
        <p:txBody>
          <a:bodyPr/>
          <a:lstStyle/>
          <a:p>
            <a:fld id="{E8C0D5CB-021B-3F46-A724-2D9D399BE609}" type="datetimeFigureOut">
              <a:rPr lang="en-US" smtClean="0"/>
              <a:t>6/8/22</a:t>
            </a:fld>
            <a:endParaRPr lang="en-US"/>
          </a:p>
        </p:txBody>
      </p:sp>
      <p:sp>
        <p:nvSpPr>
          <p:cNvPr id="6" name="Footer Placeholder 5">
            <a:extLst>
              <a:ext uri="{FF2B5EF4-FFF2-40B4-BE49-F238E27FC236}">
                <a16:creationId xmlns:a16="http://schemas.microsoft.com/office/drawing/2014/main" id="{EFB1CBA7-1A9B-D542-A0A5-346862AE60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A47BA-D771-7E4C-8FAB-6CC6BAB4C2C0}"/>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386232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33CB-1A40-1B42-B68C-755CD47C9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083532-FA03-A647-ADDC-CF4B365411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C0900E-1BFC-5549-90BF-88F2AF026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228B5E-72BF-214C-BC65-430788F326C7}"/>
              </a:ext>
            </a:extLst>
          </p:cNvPr>
          <p:cNvSpPr>
            <a:spLocks noGrp="1"/>
          </p:cNvSpPr>
          <p:nvPr>
            <p:ph type="dt" sz="half" idx="10"/>
          </p:nvPr>
        </p:nvSpPr>
        <p:spPr/>
        <p:txBody>
          <a:bodyPr/>
          <a:lstStyle/>
          <a:p>
            <a:fld id="{E8C0D5CB-021B-3F46-A724-2D9D399BE609}" type="datetimeFigureOut">
              <a:rPr lang="en-US" smtClean="0"/>
              <a:t>6/8/22</a:t>
            </a:fld>
            <a:endParaRPr lang="en-US"/>
          </a:p>
        </p:txBody>
      </p:sp>
      <p:sp>
        <p:nvSpPr>
          <p:cNvPr id="6" name="Footer Placeholder 5">
            <a:extLst>
              <a:ext uri="{FF2B5EF4-FFF2-40B4-BE49-F238E27FC236}">
                <a16:creationId xmlns:a16="http://schemas.microsoft.com/office/drawing/2014/main" id="{918528C7-A988-C145-839F-4B035468A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684938-EEAA-7C4E-9635-2C18E57440F2}"/>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4137316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B7A10-A443-1146-AF6D-89A1A29C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2FFAFA-D66C-494E-971A-0854FAD077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4107AA-79AE-3643-9F06-53A236D60D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0D5CB-021B-3F46-A724-2D9D399BE609}" type="datetimeFigureOut">
              <a:rPr lang="en-US" smtClean="0"/>
              <a:t>6/8/22</a:t>
            </a:fld>
            <a:endParaRPr lang="en-US"/>
          </a:p>
        </p:txBody>
      </p:sp>
      <p:sp>
        <p:nvSpPr>
          <p:cNvPr id="5" name="Footer Placeholder 4">
            <a:extLst>
              <a:ext uri="{FF2B5EF4-FFF2-40B4-BE49-F238E27FC236}">
                <a16:creationId xmlns:a16="http://schemas.microsoft.com/office/drawing/2014/main" id="{5566C0E2-7BB6-EE4D-91ED-8C391A444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1E3B00-554D-A64D-8F28-90D787170C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ABFF0-C39D-2F4F-920B-4C0D641489DE}" type="slidenum">
              <a:rPr lang="en-US" smtClean="0"/>
              <a:t>‹#›</a:t>
            </a:fld>
            <a:endParaRPr lang="en-US"/>
          </a:p>
        </p:txBody>
      </p:sp>
    </p:spTree>
    <p:extLst>
      <p:ext uri="{BB962C8B-B14F-4D97-AF65-F5344CB8AC3E}">
        <p14:creationId xmlns:p14="http://schemas.microsoft.com/office/powerpoint/2010/main" val="468474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satijalab.org/signac/articles/pbmc_vignette.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atijalab.org/signac/articles/pbmc_vignette.html"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satijalab.org/signac/articles/pbmc_vignette.htm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satijalab.org/signac/articles/pbmc_vignette.html"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satijalab.org/signac/articles/pbmc_vignette.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satijalab.org/signac/articles/pbmc_multiomic.html" TargetMode="External"/><Relationship Id="rId2" Type="http://schemas.openxmlformats.org/officeDocument/2006/relationships/hyperlink" Target="https://greenleaflab.github.io/ArchR_2020/Ex-Analyze-Multiome.html"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youtube.com/channel/UCuxoeifh8VFy-SxllarGZnQ"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4.tiff"/><Relationship Id="rId4" Type="http://schemas.openxmlformats.org/officeDocument/2006/relationships/image" Target="../media/image33.tiff"/></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4.tiff"/><Relationship Id="rId4" Type="http://schemas.openxmlformats.org/officeDocument/2006/relationships/image" Target="../media/image33.tiff"/></Relationships>
</file>

<file path=ppt/slides/_rels/slide3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channel/UCuxoeifh8VFy-SxllarGZnQ"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342288" y="1493035"/>
            <a:ext cx="7583624" cy="147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charset="0"/>
              </a:defRPr>
            </a:lvl1pPr>
            <a:lvl2pPr marL="742950" indent="-28575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charset="0"/>
              </a:defRPr>
            </a:lvl2pPr>
            <a:lvl3pPr marL="1143000" indent="-22860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charset="0"/>
              </a:defRPr>
            </a:lvl3pPr>
            <a:lvl4pPr marL="1600200" indent="-22860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4pPr>
            <a:lvl5pPr marL="2057400" indent="-22860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5pPr>
            <a:lvl6pPr marL="25146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6pPr>
            <a:lvl7pPr marL="29718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7pPr>
            <a:lvl8pPr marL="34290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8pPr>
            <a:lvl9pPr marL="38862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9pPr>
          </a:lstStyle>
          <a:p>
            <a:pPr algn="ctr">
              <a:spcBef>
                <a:spcPts val="800"/>
              </a:spcBef>
              <a:buClr>
                <a:srgbClr val="000000"/>
              </a:buClr>
              <a:buNone/>
            </a:pPr>
            <a:r>
              <a:rPr lang="de-DE" altLang="en-US" sz="2800" b="1" dirty="0">
                <a:latin typeface="Avenir" panose="02000503020000020003" pitchFamily="2" charset="0"/>
              </a:rPr>
              <a:t>Orr Ashenberg, Jacques </a:t>
            </a:r>
            <a:r>
              <a:rPr lang="de-DE" altLang="en-US" sz="2800" b="1" dirty="0" err="1">
                <a:latin typeface="Avenir" panose="02000503020000020003" pitchFamily="2" charset="0"/>
              </a:rPr>
              <a:t>Serizay</a:t>
            </a:r>
            <a:r>
              <a:rPr lang="de-DE" altLang="en-US" sz="2800" b="1" dirty="0">
                <a:latin typeface="Avenir" panose="02000503020000020003" pitchFamily="2" charset="0"/>
              </a:rPr>
              <a:t>, </a:t>
            </a:r>
            <a:r>
              <a:rPr lang="de-DE" altLang="en-US" sz="2800" b="1" dirty="0" err="1">
                <a:latin typeface="Avenir" panose="02000503020000020003" pitchFamily="2" charset="0"/>
              </a:rPr>
              <a:t>Arnav</a:t>
            </a:r>
            <a:r>
              <a:rPr lang="de-DE" altLang="en-US" sz="2800" b="1" dirty="0">
                <a:latin typeface="Avenir" panose="02000503020000020003" pitchFamily="2" charset="0"/>
              </a:rPr>
              <a:t> Mehta</a:t>
            </a:r>
          </a:p>
          <a:p>
            <a:pPr algn="ctr">
              <a:spcBef>
                <a:spcPts val="800"/>
              </a:spcBef>
              <a:buClr>
                <a:srgbClr val="000000"/>
              </a:buClr>
              <a:buNone/>
            </a:pPr>
            <a:r>
              <a:rPr lang="de-DE" altLang="en-US" sz="2800" b="1" dirty="0">
                <a:latin typeface="Avenir" panose="02000503020000020003" pitchFamily="2" charset="0"/>
              </a:rPr>
              <a:t>June, 2022</a:t>
            </a:r>
          </a:p>
        </p:txBody>
      </p:sp>
      <p:sp>
        <p:nvSpPr>
          <p:cNvPr id="10" name="Cell Atlases as roadmaps to understand tumors">
            <a:extLst>
              <a:ext uri="{FF2B5EF4-FFF2-40B4-BE49-F238E27FC236}">
                <a16:creationId xmlns:a16="http://schemas.microsoft.com/office/drawing/2014/main" id="{AF32BA50-1E26-0748-A3FB-57BCA85C1A68}"/>
              </a:ext>
            </a:extLst>
          </p:cNvPr>
          <p:cNvSpPr txBox="1"/>
          <p:nvPr/>
        </p:nvSpPr>
        <p:spPr>
          <a:xfrm>
            <a:off x="0" y="130849"/>
            <a:ext cx="12192000" cy="1273745"/>
          </a:xfrm>
          <a:prstGeom prst="rect">
            <a:avLst/>
          </a:prstGeom>
          <a:ln w="12700">
            <a:miter lim="400000"/>
          </a:ln>
          <a:extLst>
            <a:ext uri="{C572A759-6A51-4108-AA02-DFA0A04FC94B}">
              <ma14:wrappingTextBoxFlag xmlns:ma14="http://schemas.microsoft.com/office/mac/drawingml/2011/main" xmlns="" val="1"/>
            </a:ext>
          </a:extLst>
        </p:spPr>
        <p:txBody>
          <a:bodyPr lIns="32146" tIns="32146" rIns="32146" bIns="32146" anchor="ctr"/>
          <a:lstStyle>
            <a:lvl1pPr algn="ctr">
              <a:defRPr sz="7200">
                <a:solidFill>
                  <a:srgbClr val="011890"/>
                </a:solidFill>
                <a:latin typeface="Avenir Black"/>
                <a:ea typeface="Avenir Black"/>
                <a:cs typeface="Avenir Black"/>
                <a:sym typeface="Avenir Black"/>
              </a:defRPr>
            </a:lvl1pPr>
          </a:lstStyle>
          <a:p>
            <a:r>
              <a:rPr lang="en-US" sz="3600" dirty="0"/>
              <a:t>Analysis of single-cell ATAC-seq data</a:t>
            </a:r>
          </a:p>
        </p:txBody>
      </p:sp>
      <p:pic>
        <p:nvPicPr>
          <p:cNvPr id="15" name="Picture 14"/>
          <p:cNvPicPr>
            <a:picLocks noChangeAspect="1"/>
          </p:cNvPicPr>
          <p:nvPr/>
        </p:nvPicPr>
        <p:blipFill>
          <a:blip r:embed="rId3"/>
          <a:stretch>
            <a:fillRect/>
          </a:stretch>
        </p:blipFill>
        <p:spPr>
          <a:xfrm>
            <a:off x="1847850" y="3724662"/>
            <a:ext cx="4272201" cy="2722392"/>
          </a:xfrm>
          <a:prstGeom prst="rect">
            <a:avLst/>
          </a:prstGeom>
        </p:spPr>
      </p:pic>
      <p:pic>
        <p:nvPicPr>
          <p:cNvPr id="16" name="Picture 15"/>
          <p:cNvPicPr>
            <a:picLocks noChangeAspect="1"/>
          </p:cNvPicPr>
          <p:nvPr/>
        </p:nvPicPr>
        <p:blipFill>
          <a:blip r:embed="rId4"/>
          <a:stretch>
            <a:fillRect/>
          </a:stretch>
        </p:blipFill>
        <p:spPr>
          <a:xfrm>
            <a:off x="6419850" y="2933700"/>
            <a:ext cx="4572000" cy="3924300"/>
          </a:xfrm>
          <a:prstGeom prst="rect">
            <a:avLst/>
          </a:prstGeom>
        </p:spPr>
      </p:pic>
    </p:spTree>
    <p:extLst>
      <p:ext uri="{BB962C8B-B14F-4D97-AF65-F5344CB8AC3E}">
        <p14:creationId xmlns:p14="http://schemas.microsoft.com/office/powerpoint/2010/main" val="38394786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6822EC-0406-C043-9BB2-3032AD1034F2}"/>
              </a:ext>
            </a:extLst>
          </p:cNvPr>
          <p:cNvPicPr>
            <a:picLocks noChangeAspect="1"/>
          </p:cNvPicPr>
          <p:nvPr/>
        </p:nvPicPr>
        <p:blipFill>
          <a:blip r:embed="rId3"/>
          <a:stretch>
            <a:fillRect/>
          </a:stretch>
        </p:blipFill>
        <p:spPr>
          <a:xfrm>
            <a:off x="1006998" y="1578956"/>
            <a:ext cx="10640992" cy="4466922"/>
          </a:xfrm>
          <a:prstGeom prst="rect">
            <a:avLst/>
          </a:prstGeom>
        </p:spPr>
      </p:pic>
      <p:sp>
        <p:nvSpPr>
          <p:cNvPr id="5" name="Todays talk">
            <a:extLst>
              <a:ext uri="{FF2B5EF4-FFF2-40B4-BE49-F238E27FC236}">
                <a16:creationId xmlns:a16="http://schemas.microsoft.com/office/drawing/2014/main" id="{DEBFD009-FA66-5347-91F4-926C57BD6C8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Overview of </a:t>
            </a:r>
            <a:r>
              <a:rPr lang="en-US" sz="3200" dirty="0" err="1"/>
              <a:t>scATAC-Seq</a:t>
            </a:r>
            <a:r>
              <a:rPr lang="en-US" sz="3200" dirty="0"/>
              <a:t> analysis</a:t>
            </a:r>
          </a:p>
        </p:txBody>
      </p:sp>
      <p:sp>
        <p:nvSpPr>
          <p:cNvPr id="6" name="Google Shape;1050;p77">
            <a:extLst>
              <a:ext uri="{FF2B5EF4-FFF2-40B4-BE49-F238E27FC236}">
                <a16:creationId xmlns:a16="http://schemas.microsoft.com/office/drawing/2014/main" id="{025F20AC-3CA9-D547-A7F2-68E5B210286F}"/>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Tree>
    <p:extLst>
      <p:ext uri="{BB962C8B-B14F-4D97-AF65-F5344CB8AC3E}">
        <p14:creationId xmlns:p14="http://schemas.microsoft.com/office/powerpoint/2010/main" val="2569612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D67DB1DE-D2F0-FE47-98C8-76DF6573B0E5}"/>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err="1"/>
              <a:t>scATAC-Seq</a:t>
            </a:r>
            <a:r>
              <a:rPr lang="en-US" sz="3200" dirty="0"/>
              <a:t> often uses latent semantic indexing (LSI) for dimensionality reduction</a:t>
            </a:r>
          </a:p>
        </p:txBody>
      </p:sp>
      <p:sp>
        <p:nvSpPr>
          <p:cNvPr id="8" name="Google Shape;1050;p77">
            <a:extLst>
              <a:ext uri="{FF2B5EF4-FFF2-40B4-BE49-F238E27FC236}">
                <a16:creationId xmlns:a16="http://schemas.microsoft.com/office/drawing/2014/main" id="{F6525FA0-332D-FF41-B62E-FA0CE55C1F6F}"/>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
        <p:nvSpPr>
          <p:cNvPr id="9" name="Rectangle 8">
            <a:extLst>
              <a:ext uri="{FF2B5EF4-FFF2-40B4-BE49-F238E27FC236}">
                <a16:creationId xmlns:a16="http://schemas.microsoft.com/office/drawing/2014/main" id="{7BAF3E87-B4CF-2543-ADAA-124622A54ECF}"/>
              </a:ext>
            </a:extLst>
          </p:cNvPr>
          <p:cNvSpPr/>
          <p:nvPr/>
        </p:nvSpPr>
        <p:spPr>
          <a:xfrm>
            <a:off x="656176" y="1266993"/>
            <a:ext cx="10166721" cy="489364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333333"/>
                </a:solidFill>
                <a:latin typeface="Avenir" panose="02000503020000020003" pitchFamily="2" charset="0"/>
              </a:rPr>
              <a:t>Originally developed for topic modeling / natural language processing (</a:t>
            </a:r>
            <a:r>
              <a:rPr lang="en-US" sz="2400" dirty="0" err="1">
                <a:solidFill>
                  <a:srgbClr val="333333"/>
                </a:solidFill>
                <a:latin typeface="Avenir" panose="02000503020000020003" pitchFamily="2" charset="0"/>
              </a:rPr>
              <a:t>Deerwester</a:t>
            </a:r>
            <a:r>
              <a:rPr lang="en-US" sz="2400" dirty="0">
                <a:solidFill>
                  <a:srgbClr val="333333"/>
                </a:solidFill>
                <a:latin typeface="Avenir" panose="02000503020000020003" pitchFamily="2" charset="0"/>
              </a:rPr>
              <a:t> et al. 1990) and first applied to </a:t>
            </a:r>
            <a:r>
              <a:rPr lang="en-US" sz="2400" dirty="0" err="1">
                <a:solidFill>
                  <a:srgbClr val="333333"/>
                </a:solidFill>
                <a:latin typeface="Avenir" panose="02000503020000020003" pitchFamily="2" charset="0"/>
              </a:rPr>
              <a:t>scATAC-Seq</a:t>
            </a:r>
            <a:r>
              <a:rPr lang="en-US" sz="2400" dirty="0">
                <a:solidFill>
                  <a:srgbClr val="333333"/>
                </a:solidFill>
                <a:latin typeface="Avenir" panose="02000503020000020003" pitchFamily="2" charset="0"/>
              </a:rPr>
              <a:t> in 2015 (</a:t>
            </a:r>
            <a:r>
              <a:rPr lang="en-US" sz="2400" dirty="0" err="1">
                <a:solidFill>
                  <a:srgbClr val="333333"/>
                </a:solidFill>
                <a:latin typeface="Avenir" panose="02000503020000020003" pitchFamily="2" charset="0"/>
              </a:rPr>
              <a:t>Cusanovich</a:t>
            </a:r>
            <a:r>
              <a:rPr lang="en-US" sz="2400" dirty="0">
                <a:solidFill>
                  <a:srgbClr val="333333"/>
                </a:solidFill>
                <a:latin typeface="Avenir" panose="02000503020000020003" pitchFamily="2" charset="0"/>
              </a:rPr>
              <a:t> et al. </a:t>
            </a:r>
            <a:r>
              <a:rPr lang="en-US" sz="2400" i="1" dirty="0">
                <a:solidFill>
                  <a:srgbClr val="333333"/>
                </a:solidFill>
                <a:latin typeface="Avenir" panose="02000503020000020003" pitchFamily="2" charset="0"/>
              </a:rPr>
              <a:t>Science</a:t>
            </a:r>
            <a:r>
              <a:rPr lang="en-US" sz="2400" dirty="0">
                <a:solidFill>
                  <a:srgbClr val="333333"/>
                </a:solidFill>
                <a:latin typeface="Avenir" panose="02000503020000020003" pitchFamily="2" charset="0"/>
              </a:rPr>
              <a:t>)</a:t>
            </a:r>
          </a:p>
          <a:p>
            <a:pPr marL="285750" indent="-285750">
              <a:buFont typeface="Arial" panose="020B0604020202020204" pitchFamily="34" charset="0"/>
              <a:buChar char="•"/>
            </a:pPr>
            <a:endParaRPr lang="en-US" sz="2400" dirty="0">
              <a:solidFill>
                <a:srgbClr val="333333"/>
              </a:solidFill>
              <a:latin typeface="Avenir" panose="02000503020000020003" pitchFamily="2" charset="0"/>
            </a:endParaRPr>
          </a:p>
          <a:p>
            <a:pPr marL="285750" indent="-285750">
              <a:buFont typeface="Arial" panose="020B0604020202020204" pitchFamily="34" charset="0"/>
              <a:buChar char="•"/>
            </a:pPr>
            <a:r>
              <a:rPr lang="en-US" sz="2400" dirty="0">
                <a:solidFill>
                  <a:srgbClr val="333333"/>
                </a:solidFill>
                <a:latin typeface="Avenir" panose="02000503020000020003" pitchFamily="2" charset="0"/>
              </a:rPr>
              <a:t>term frequency-inverse document frequency (TF-IDF) normalization followed by singular value decomposition (SVD)</a:t>
            </a:r>
          </a:p>
          <a:p>
            <a:pPr marL="285750" indent="-285750">
              <a:buFont typeface="Arial" panose="020B0604020202020204" pitchFamily="34" charset="0"/>
              <a:buChar char="•"/>
            </a:pPr>
            <a:endParaRPr lang="en-US" sz="2400" dirty="0">
              <a:solidFill>
                <a:srgbClr val="333333"/>
              </a:solidFill>
              <a:latin typeface="Avenir" panose="02000503020000020003" pitchFamily="2" charset="0"/>
            </a:endParaRPr>
          </a:p>
          <a:p>
            <a:pPr marL="285750" indent="-285750">
              <a:buFont typeface="Arial" panose="020B0604020202020204" pitchFamily="34" charset="0"/>
              <a:buChar char="•"/>
            </a:pPr>
            <a:r>
              <a:rPr lang="en-US" sz="2400" dirty="0">
                <a:solidFill>
                  <a:srgbClr val="333333"/>
                </a:solidFill>
                <a:latin typeface="Avenir" panose="02000503020000020003" pitchFamily="2" charset="0"/>
              </a:rPr>
              <a:t>Cell = document and peak = term</a:t>
            </a:r>
          </a:p>
          <a:p>
            <a:pPr marL="285750" indent="-285750">
              <a:buFont typeface="Arial" panose="020B0604020202020204" pitchFamily="34" charset="0"/>
              <a:buChar char="•"/>
            </a:pPr>
            <a:endParaRPr lang="en-US" sz="2400" dirty="0">
              <a:solidFill>
                <a:srgbClr val="333333"/>
              </a:solidFill>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Term frequency: normalize across cells to correct for differences in sequencing depth</a:t>
            </a: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Inverse document frequency: give higher values to more rare peaks</a:t>
            </a:r>
          </a:p>
        </p:txBody>
      </p:sp>
      <p:pic>
        <p:nvPicPr>
          <p:cNvPr id="10" name="Picture 9">
            <a:extLst>
              <a:ext uri="{FF2B5EF4-FFF2-40B4-BE49-F238E27FC236}">
                <a16:creationId xmlns:a16="http://schemas.microsoft.com/office/drawing/2014/main" id="{E1C9061C-25D4-CE4A-B64F-D64A571DC67A}"/>
              </a:ext>
            </a:extLst>
          </p:cNvPr>
          <p:cNvPicPr>
            <a:picLocks noChangeAspect="1"/>
          </p:cNvPicPr>
          <p:nvPr/>
        </p:nvPicPr>
        <p:blipFill>
          <a:blip r:embed="rId2"/>
          <a:stretch>
            <a:fillRect/>
          </a:stretch>
        </p:blipFill>
        <p:spPr>
          <a:xfrm>
            <a:off x="6502400" y="3546528"/>
            <a:ext cx="5689600" cy="1054100"/>
          </a:xfrm>
          <a:prstGeom prst="rect">
            <a:avLst/>
          </a:prstGeom>
        </p:spPr>
      </p:pic>
    </p:spTree>
    <p:extLst>
      <p:ext uri="{BB962C8B-B14F-4D97-AF65-F5344CB8AC3E}">
        <p14:creationId xmlns:p14="http://schemas.microsoft.com/office/powerpoint/2010/main" val="1193112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DB0E3-0D81-C844-8129-502E8C325287}"/>
              </a:ext>
            </a:extLst>
          </p:cNvPr>
          <p:cNvPicPr>
            <a:picLocks noChangeAspect="1"/>
          </p:cNvPicPr>
          <p:nvPr/>
        </p:nvPicPr>
        <p:blipFill>
          <a:blip r:embed="rId3"/>
          <a:stretch>
            <a:fillRect/>
          </a:stretch>
        </p:blipFill>
        <p:spPr>
          <a:xfrm>
            <a:off x="2646947" y="1218528"/>
            <a:ext cx="7283116" cy="5309811"/>
          </a:xfrm>
          <a:prstGeom prst="rect">
            <a:avLst/>
          </a:prstGeom>
        </p:spPr>
      </p:pic>
      <p:sp>
        <p:nvSpPr>
          <p:cNvPr id="5" name="Google Shape;1050;p77">
            <a:extLst>
              <a:ext uri="{FF2B5EF4-FFF2-40B4-BE49-F238E27FC236}">
                <a16:creationId xmlns:a16="http://schemas.microsoft.com/office/drawing/2014/main" id="{A114BE4D-DFBC-3A4A-BD61-059928107C44}"/>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4"/>
              </a:rPr>
              <a:t>https://satijalab.org/signac/articles/pbmc_vignette.html</a:t>
            </a:r>
            <a:endParaRPr lang="en-US" sz="1200" dirty="0">
              <a:latin typeface="Avenir" panose="02000503020000020003" pitchFamily="2" charset="0"/>
            </a:endParaRPr>
          </a:p>
        </p:txBody>
      </p:sp>
      <p:sp>
        <p:nvSpPr>
          <p:cNvPr id="6" name="Todays talk">
            <a:extLst>
              <a:ext uri="{FF2B5EF4-FFF2-40B4-BE49-F238E27FC236}">
                <a16:creationId xmlns:a16="http://schemas.microsoft.com/office/drawing/2014/main" id="{54EF02FC-846F-2247-AD8F-3E00F5D5F55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Visualize clusters in </a:t>
            </a:r>
            <a:r>
              <a:rPr lang="en-US" sz="3200" dirty="0" err="1"/>
              <a:t>scATAC-Seq</a:t>
            </a:r>
            <a:endParaRPr lang="en-US" sz="3200" dirty="0"/>
          </a:p>
        </p:txBody>
      </p:sp>
    </p:spTree>
    <p:extLst>
      <p:ext uri="{BB962C8B-B14F-4D97-AF65-F5344CB8AC3E}">
        <p14:creationId xmlns:p14="http://schemas.microsoft.com/office/powerpoint/2010/main" val="317754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1D57A9-C139-324A-A541-528D5798AB63}"/>
              </a:ext>
            </a:extLst>
          </p:cNvPr>
          <p:cNvSpPr/>
          <p:nvPr/>
        </p:nvSpPr>
        <p:spPr>
          <a:xfrm>
            <a:off x="665747" y="1326756"/>
            <a:ext cx="10860505" cy="1200329"/>
          </a:xfrm>
          <a:prstGeom prst="rect">
            <a:avLst/>
          </a:prstGeom>
        </p:spPr>
        <p:txBody>
          <a:bodyPr wrap="square">
            <a:spAutoFit/>
          </a:bodyPr>
          <a:lstStyle/>
          <a:p>
            <a:r>
              <a:rPr lang="en-US" sz="2400" dirty="0">
                <a:solidFill>
                  <a:srgbClr val="333333"/>
                </a:solidFill>
                <a:latin typeface="Avenir" panose="02000503020000020003" pitchFamily="2" charset="0"/>
              </a:rPr>
              <a:t>Quantify the activity of each gene in the genome by assessing the chromatin accessibility associated with each gene: </a:t>
            </a:r>
            <a:r>
              <a:rPr lang="en-US" sz="2400" dirty="0">
                <a:latin typeface="Avenir" panose="02000503020000020003" pitchFamily="2" charset="0"/>
              </a:rPr>
              <a:t>count the number of fragments for each cell that map to the promoter  + gene body </a:t>
            </a:r>
          </a:p>
        </p:txBody>
      </p:sp>
      <p:pic>
        <p:nvPicPr>
          <p:cNvPr id="3" name="Picture 2">
            <a:extLst>
              <a:ext uri="{FF2B5EF4-FFF2-40B4-BE49-F238E27FC236}">
                <a16:creationId xmlns:a16="http://schemas.microsoft.com/office/drawing/2014/main" id="{48F83DDB-E9EE-F743-9E17-6D3BE744DA83}"/>
              </a:ext>
            </a:extLst>
          </p:cNvPr>
          <p:cNvPicPr>
            <a:picLocks noChangeAspect="1"/>
          </p:cNvPicPr>
          <p:nvPr/>
        </p:nvPicPr>
        <p:blipFill>
          <a:blip r:embed="rId2"/>
          <a:stretch>
            <a:fillRect/>
          </a:stretch>
        </p:blipFill>
        <p:spPr>
          <a:xfrm>
            <a:off x="1577807" y="2787397"/>
            <a:ext cx="8089900" cy="3401217"/>
          </a:xfrm>
          <a:prstGeom prst="rect">
            <a:avLst/>
          </a:prstGeom>
        </p:spPr>
      </p:pic>
      <p:sp>
        <p:nvSpPr>
          <p:cNvPr id="6" name="Todays talk">
            <a:extLst>
              <a:ext uri="{FF2B5EF4-FFF2-40B4-BE49-F238E27FC236}">
                <a16:creationId xmlns:a16="http://schemas.microsoft.com/office/drawing/2014/main" id="{4BB397DF-00DA-BD46-98C3-C2FD96A51B81}"/>
              </a:ext>
            </a:extLst>
          </p:cNvPr>
          <p:cNvSpPr txBox="1">
            <a:spLocks/>
          </p:cNvSpPr>
          <p:nvPr/>
        </p:nvSpPr>
        <p:spPr>
          <a:xfrm>
            <a:off x="0" y="228207"/>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Fragment file helps infer gene “activity” and annotate clusters</a:t>
            </a:r>
          </a:p>
        </p:txBody>
      </p:sp>
      <p:sp>
        <p:nvSpPr>
          <p:cNvPr id="7" name="Google Shape;1050;p77">
            <a:extLst>
              <a:ext uri="{FF2B5EF4-FFF2-40B4-BE49-F238E27FC236}">
                <a16:creationId xmlns:a16="http://schemas.microsoft.com/office/drawing/2014/main" id="{CD43E8FD-53AA-D048-B8BA-D9F13FFAFE66}"/>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3"/>
              </a:rPr>
              <a:t>https://satijalab.org/signac/articles/pbmc_vignette.html</a:t>
            </a:r>
            <a:endParaRPr lang="en-US" sz="1200" dirty="0">
              <a:latin typeface="Avenir" panose="02000503020000020003" pitchFamily="2" charset="0"/>
            </a:endParaRPr>
          </a:p>
        </p:txBody>
      </p:sp>
    </p:spTree>
    <p:extLst>
      <p:ext uri="{BB962C8B-B14F-4D97-AF65-F5344CB8AC3E}">
        <p14:creationId xmlns:p14="http://schemas.microsoft.com/office/powerpoint/2010/main" val="186550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AD3CBDB2-9547-484A-B760-E443C55C8AB5}"/>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Integrating with </a:t>
            </a:r>
            <a:r>
              <a:rPr lang="en-US" sz="3200" dirty="0" err="1"/>
              <a:t>scRNA-seq</a:t>
            </a:r>
            <a:r>
              <a:rPr lang="en-US" sz="3200" dirty="0"/>
              <a:t> data using </a:t>
            </a:r>
          </a:p>
          <a:p>
            <a:r>
              <a:rPr lang="en-US" sz="3200" dirty="0"/>
              <a:t>CCA + MNN (Seurat v4)</a:t>
            </a:r>
          </a:p>
        </p:txBody>
      </p:sp>
      <p:sp>
        <p:nvSpPr>
          <p:cNvPr id="7" name="Google Shape;1050;p77">
            <a:extLst>
              <a:ext uri="{FF2B5EF4-FFF2-40B4-BE49-F238E27FC236}">
                <a16:creationId xmlns:a16="http://schemas.microsoft.com/office/drawing/2014/main" id="{27E6B2D3-BD88-434A-8B45-C888928CCBBF}"/>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2"/>
              </a:rPr>
              <a:t>https://satijalab.org/signac/articles/pbmc_vignette.html</a:t>
            </a:r>
            <a:endParaRPr lang="en-US" sz="1200" dirty="0">
              <a:latin typeface="Avenir" panose="02000503020000020003" pitchFamily="2" charset="0"/>
            </a:endParaRPr>
          </a:p>
        </p:txBody>
      </p:sp>
      <p:pic>
        <p:nvPicPr>
          <p:cNvPr id="2" name="Picture 1">
            <a:extLst>
              <a:ext uri="{FF2B5EF4-FFF2-40B4-BE49-F238E27FC236}">
                <a16:creationId xmlns:a16="http://schemas.microsoft.com/office/drawing/2014/main" id="{F38AFCDE-78CB-174B-BC13-91FD541BF076}"/>
              </a:ext>
            </a:extLst>
          </p:cNvPr>
          <p:cNvPicPr>
            <a:picLocks noChangeAspect="1"/>
          </p:cNvPicPr>
          <p:nvPr/>
        </p:nvPicPr>
        <p:blipFill>
          <a:blip r:embed="rId3"/>
          <a:stretch>
            <a:fillRect/>
          </a:stretch>
        </p:blipFill>
        <p:spPr>
          <a:xfrm>
            <a:off x="0" y="1098549"/>
            <a:ext cx="12192000" cy="4572000"/>
          </a:xfrm>
          <a:prstGeom prst="rect">
            <a:avLst/>
          </a:prstGeom>
        </p:spPr>
      </p:pic>
      <p:sp>
        <p:nvSpPr>
          <p:cNvPr id="8" name="Rectangle 7">
            <a:extLst>
              <a:ext uri="{FF2B5EF4-FFF2-40B4-BE49-F238E27FC236}">
                <a16:creationId xmlns:a16="http://schemas.microsoft.com/office/drawing/2014/main" id="{63B54944-B8BB-884D-97A9-932AC2578489}"/>
              </a:ext>
            </a:extLst>
          </p:cNvPr>
          <p:cNvSpPr/>
          <p:nvPr/>
        </p:nvSpPr>
        <p:spPr>
          <a:xfrm>
            <a:off x="1001842" y="5647874"/>
            <a:ext cx="10188315" cy="830997"/>
          </a:xfrm>
          <a:prstGeom prst="rect">
            <a:avLst/>
          </a:prstGeom>
        </p:spPr>
        <p:txBody>
          <a:bodyPr wrap="square">
            <a:spAutoFit/>
          </a:bodyPr>
          <a:lstStyle/>
          <a:p>
            <a:pPr algn="ctr"/>
            <a:r>
              <a:rPr lang="en-US" sz="2400" i="1" dirty="0">
                <a:solidFill>
                  <a:srgbClr val="333333"/>
                </a:solidFill>
                <a:latin typeface="Avenir" panose="02000503020000020003" pitchFamily="2" charset="0"/>
              </a:rPr>
              <a:t>Critical assumption: there is generally a positive correlation between chromatin accessibility and gene expression!!!!</a:t>
            </a:r>
            <a:endParaRPr lang="en-US" sz="2400" i="1" dirty="0">
              <a:latin typeface="Avenir" panose="02000503020000020003" pitchFamily="2" charset="0"/>
            </a:endParaRPr>
          </a:p>
        </p:txBody>
      </p:sp>
    </p:spTree>
    <p:extLst>
      <p:ext uri="{BB962C8B-B14F-4D97-AF65-F5344CB8AC3E}">
        <p14:creationId xmlns:p14="http://schemas.microsoft.com/office/powerpoint/2010/main" val="412650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51D7F8-6CE3-1641-85EC-7D716A9006D5}"/>
              </a:ext>
            </a:extLst>
          </p:cNvPr>
          <p:cNvSpPr/>
          <p:nvPr/>
        </p:nvSpPr>
        <p:spPr>
          <a:xfrm>
            <a:off x="577515" y="1103968"/>
            <a:ext cx="10138611" cy="1200329"/>
          </a:xfrm>
          <a:prstGeom prst="rect">
            <a:avLst/>
          </a:prstGeom>
        </p:spPr>
        <p:txBody>
          <a:bodyPr wrap="square">
            <a:spAutoFit/>
          </a:bodyPr>
          <a:lstStyle/>
          <a:p>
            <a:r>
              <a:rPr lang="en-US" sz="2400" dirty="0">
                <a:solidFill>
                  <a:srgbClr val="333333"/>
                </a:solidFill>
                <a:latin typeface="Avenir" panose="02000503020000020003" pitchFamily="2" charset="0"/>
              </a:rPr>
              <a:t>To identify potentially important cell-type-specific regulatory sequences, </a:t>
            </a:r>
            <a:r>
              <a:rPr lang="en-US" sz="2400" dirty="0" err="1">
                <a:solidFill>
                  <a:srgbClr val="333333"/>
                </a:solidFill>
                <a:latin typeface="Avenir" panose="02000503020000020003" pitchFamily="2" charset="0"/>
              </a:rPr>
              <a:t>signac</a:t>
            </a:r>
            <a:r>
              <a:rPr lang="en-US" sz="2400" dirty="0">
                <a:solidFill>
                  <a:srgbClr val="333333"/>
                </a:solidFill>
                <a:latin typeface="Avenir" panose="02000503020000020003" pitchFamily="2" charset="0"/>
              </a:rPr>
              <a:t> searches for DNA motifs that are overrepresented in a set of peaks that are differentially accessible between cell types.</a:t>
            </a:r>
            <a:endParaRPr lang="en-US" sz="2400" dirty="0">
              <a:latin typeface="Avenir" panose="02000503020000020003" pitchFamily="2" charset="0"/>
            </a:endParaRPr>
          </a:p>
        </p:txBody>
      </p:sp>
      <p:pic>
        <p:nvPicPr>
          <p:cNvPr id="3" name="Picture 2">
            <a:extLst>
              <a:ext uri="{FF2B5EF4-FFF2-40B4-BE49-F238E27FC236}">
                <a16:creationId xmlns:a16="http://schemas.microsoft.com/office/drawing/2014/main" id="{2B1F50C0-A89F-574B-8CAB-D5BD0FDCCB29}"/>
              </a:ext>
            </a:extLst>
          </p:cNvPr>
          <p:cNvPicPr>
            <a:picLocks noChangeAspect="1"/>
          </p:cNvPicPr>
          <p:nvPr/>
        </p:nvPicPr>
        <p:blipFill>
          <a:blip r:embed="rId2"/>
          <a:stretch>
            <a:fillRect/>
          </a:stretch>
        </p:blipFill>
        <p:spPr>
          <a:xfrm>
            <a:off x="2074008" y="2448879"/>
            <a:ext cx="7145624" cy="4000047"/>
          </a:xfrm>
          <a:prstGeom prst="rect">
            <a:avLst/>
          </a:prstGeom>
        </p:spPr>
      </p:pic>
      <p:sp>
        <p:nvSpPr>
          <p:cNvPr id="8" name="Todays talk">
            <a:extLst>
              <a:ext uri="{FF2B5EF4-FFF2-40B4-BE49-F238E27FC236}">
                <a16:creationId xmlns:a16="http://schemas.microsoft.com/office/drawing/2014/main" id="{5FF5F1BF-3E6E-DA45-A978-593D88117CC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Finding overrepresented motifs</a:t>
            </a:r>
          </a:p>
        </p:txBody>
      </p:sp>
      <p:sp>
        <p:nvSpPr>
          <p:cNvPr id="9" name="Google Shape;1050;p77">
            <a:extLst>
              <a:ext uri="{FF2B5EF4-FFF2-40B4-BE49-F238E27FC236}">
                <a16:creationId xmlns:a16="http://schemas.microsoft.com/office/drawing/2014/main" id="{2CC22D66-6CC8-8744-8DD7-71FE12CF9449}"/>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3"/>
              </a:rPr>
              <a:t>https://satijalab.org/signac/articles/pbmc_vignette.html</a:t>
            </a:r>
            <a:endParaRPr lang="en-US" sz="1200" dirty="0">
              <a:latin typeface="Avenir" panose="02000503020000020003" pitchFamily="2" charset="0"/>
            </a:endParaRPr>
          </a:p>
        </p:txBody>
      </p:sp>
    </p:spTree>
    <p:extLst>
      <p:ext uri="{BB962C8B-B14F-4D97-AF65-F5344CB8AC3E}">
        <p14:creationId xmlns:p14="http://schemas.microsoft.com/office/powerpoint/2010/main" val="1089747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E065A-40D6-FD40-AB14-2D46BD111CD5}"/>
              </a:ext>
            </a:extLst>
          </p:cNvPr>
          <p:cNvPicPr>
            <a:picLocks noChangeAspect="1"/>
          </p:cNvPicPr>
          <p:nvPr/>
        </p:nvPicPr>
        <p:blipFill>
          <a:blip r:embed="rId3"/>
          <a:stretch>
            <a:fillRect/>
          </a:stretch>
        </p:blipFill>
        <p:spPr>
          <a:xfrm>
            <a:off x="392866" y="1912805"/>
            <a:ext cx="11314451" cy="4338525"/>
          </a:xfrm>
          <a:prstGeom prst="rect">
            <a:avLst/>
          </a:prstGeom>
        </p:spPr>
      </p:pic>
      <p:sp>
        <p:nvSpPr>
          <p:cNvPr id="4" name="Rectangle 3">
            <a:extLst>
              <a:ext uri="{FF2B5EF4-FFF2-40B4-BE49-F238E27FC236}">
                <a16:creationId xmlns:a16="http://schemas.microsoft.com/office/drawing/2014/main" id="{9FACA60A-5384-6B49-ACEA-7360D95A137C}"/>
              </a:ext>
            </a:extLst>
          </p:cNvPr>
          <p:cNvSpPr/>
          <p:nvPr/>
        </p:nvSpPr>
        <p:spPr>
          <a:xfrm>
            <a:off x="1002059" y="1081808"/>
            <a:ext cx="10090484" cy="830997"/>
          </a:xfrm>
          <a:prstGeom prst="rect">
            <a:avLst/>
          </a:prstGeom>
        </p:spPr>
        <p:txBody>
          <a:bodyPr wrap="square">
            <a:spAutoFit/>
          </a:bodyPr>
          <a:lstStyle/>
          <a:p>
            <a:r>
              <a:rPr lang="en-US" sz="2400" dirty="0" err="1">
                <a:solidFill>
                  <a:srgbClr val="333333"/>
                </a:solidFill>
                <a:latin typeface="Avenir" panose="02000503020000020003" pitchFamily="2" charset="0"/>
              </a:rPr>
              <a:t>ChromVAR</a:t>
            </a:r>
            <a:r>
              <a:rPr lang="en-US" sz="2400" dirty="0">
                <a:solidFill>
                  <a:srgbClr val="333333"/>
                </a:solidFill>
                <a:latin typeface="Avenir" panose="02000503020000020003" pitchFamily="2" charset="0"/>
              </a:rPr>
              <a:t> identifies motifs associated with variability in chromatin accessibility between cells. </a:t>
            </a:r>
            <a:endParaRPr lang="en-US" sz="2400" dirty="0">
              <a:latin typeface="Avenir" panose="02000503020000020003" pitchFamily="2" charset="0"/>
            </a:endParaRPr>
          </a:p>
        </p:txBody>
      </p:sp>
      <p:sp>
        <p:nvSpPr>
          <p:cNvPr id="6" name="Todays talk">
            <a:extLst>
              <a:ext uri="{FF2B5EF4-FFF2-40B4-BE49-F238E27FC236}">
                <a16:creationId xmlns:a16="http://schemas.microsoft.com/office/drawing/2014/main" id="{355F9F12-9261-0F47-964E-30F2FBA5C0E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Computing motif activities</a:t>
            </a:r>
          </a:p>
        </p:txBody>
      </p:sp>
      <p:sp>
        <p:nvSpPr>
          <p:cNvPr id="8" name="Google Shape;1050;p77">
            <a:extLst>
              <a:ext uri="{FF2B5EF4-FFF2-40B4-BE49-F238E27FC236}">
                <a16:creationId xmlns:a16="http://schemas.microsoft.com/office/drawing/2014/main" id="{D6DA0894-3A19-594F-B77E-F3B5425641B1}"/>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4"/>
              </a:rPr>
              <a:t>https://satijalab.org/signac/articles/pbmc_vignette.html</a:t>
            </a:r>
            <a:endParaRPr lang="en-US" sz="1200" dirty="0">
              <a:latin typeface="Avenir" panose="02000503020000020003" pitchFamily="2" charset="0"/>
            </a:endParaRPr>
          </a:p>
        </p:txBody>
      </p:sp>
    </p:spTree>
    <p:extLst>
      <p:ext uri="{BB962C8B-B14F-4D97-AF65-F5344CB8AC3E}">
        <p14:creationId xmlns:p14="http://schemas.microsoft.com/office/powerpoint/2010/main" val="3007468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521B2AA-1572-D44E-B5C2-3FB71DB2E16B}"/>
              </a:ext>
            </a:extLst>
          </p:cNvPr>
          <p:cNvGraphicFramePr>
            <a:graphicFrameLocks noGrp="1"/>
          </p:cNvGraphicFramePr>
          <p:nvPr>
            <p:extLst>
              <p:ext uri="{D42A27DB-BD31-4B8C-83A1-F6EECF244321}">
                <p14:modId xmlns:p14="http://schemas.microsoft.com/office/powerpoint/2010/main" val="2206821634"/>
              </p:ext>
            </p:extLst>
          </p:nvPr>
        </p:nvGraphicFramePr>
        <p:xfrm>
          <a:off x="1725773" y="1642029"/>
          <a:ext cx="8668576" cy="2743200"/>
        </p:xfrm>
        <a:graphic>
          <a:graphicData uri="http://schemas.openxmlformats.org/drawingml/2006/table">
            <a:tbl>
              <a:tblPr firstRow="1" bandRow="1">
                <a:tableStyleId>{5C22544A-7EE6-4342-B048-85BDC9FD1C3A}</a:tableStyleId>
              </a:tblPr>
              <a:tblGrid>
                <a:gridCol w="1759268">
                  <a:extLst>
                    <a:ext uri="{9D8B030D-6E8A-4147-A177-3AD203B41FA5}">
                      <a16:colId xmlns:a16="http://schemas.microsoft.com/office/drawing/2014/main" val="2208351273"/>
                    </a:ext>
                  </a:extLst>
                </a:gridCol>
                <a:gridCol w="6909308">
                  <a:extLst>
                    <a:ext uri="{9D8B030D-6E8A-4147-A177-3AD203B41FA5}">
                      <a16:colId xmlns:a16="http://schemas.microsoft.com/office/drawing/2014/main" val="3306993009"/>
                    </a:ext>
                  </a:extLst>
                </a:gridCol>
              </a:tblGrid>
              <a:tr h="370840">
                <a:tc>
                  <a:txBody>
                    <a:bodyPr/>
                    <a:lstStyle/>
                    <a:p>
                      <a:r>
                        <a:rPr lang="en-US" sz="2400" b="1" i="1" dirty="0">
                          <a:solidFill>
                            <a:sysClr val="windowText" lastClr="000000"/>
                          </a:solidFill>
                          <a:latin typeface="Avenir" panose="02000503020000020003" pitchFamily="2" charset="0"/>
                        </a:rPr>
                        <a:t>Signac</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satijalab.org</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signac</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index.html</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3700713"/>
                  </a:ext>
                </a:extLst>
              </a:tr>
              <a:tr h="370840">
                <a:tc>
                  <a:txBody>
                    <a:bodyPr/>
                    <a:lstStyle/>
                    <a:p>
                      <a:r>
                        <a:rPr lang="en-US" sz="2400" b="1" i="1" dirty="0" err="1">
                          <a:solidFill>
                            <a:sysClr val="windowText" lastClr="000000"/>
                          </a:solidFill>
                          <a:latin typeface="Avenir" panose="02000503020000020003" pitchFamily="2" charset="0"/>
                        </a:rPr>
                        <a:t>SnapATAC</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github.com</a:t>
                      </a:r>
                      <a:r>
                        <a:rPr lang="en-US" sz="2400" b="0" i="1" dirty="0">
                          <a:solidFill>
                            <a:sysClr val="windowText" lastClr="000000"/>
                          </a:solidFill>
                          <a:latin typeface="Avenir" panose="02000503020000020003" pitchFamily="2" charset="0"/>
                        </a:rPr>
                        <a:t>/r3fang/</a:t>
                      </a:r>
                      <a:r>
                        <a:rPr lang="en-US" sz="2400" b="0" i="1" dirty="0" err="1">
                          <a:solidFill>
                            <a:sysClr val="windowText" lastClr="000000"/>
                          </a:solidFill>
                          <a:latin typeface="Avenir" panose="02000503020000020003" pitchFamily="2" charset="0"/>
                        </a:rPr>
                        <a:t>SnapATAC</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426433"/>
                  </a:ext>
                </a:extLst>
              </a:tr>
              <a:tr h="370840">
                <a:tc>
                  <a:txBody>
                    <a:bodyPr/>
                    <a:lstStyle/>
                    <a:p>
                      <a:r>
                        <a:rPr lang="en-US" sz="2400" b="1" i="1" dirty="0" err="1">
                          <a:solidFill>
                            <a:sysClr val="windowText" lastClr="000000"/>
                          </a:solidFill>
                          <a:latin typeface="Avenir" panose="02000503020000020003" pitchFamily="2" charset="0"/>
                        </a:rPr>
                        <a:t>ArchR</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www.archrproject.com</a:t>
                      </a:r>
                      <a:r>
                        <a:rPr lang="en-US" sz="2400" b="0" i="1" dirty="0">
                          <a:solidFill>
                            <a:sysClr val="windowText" lastClr="000000"/>
                          </a:solidFill>
                          <a:latin typeface="Avenir"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026953"/>
                  </a:ext>
                </a:extLst>
              </a:tr>
              <a:tr h="370840">
                <a:tc>
                  <a:txBody>
                    <a:bodyPr/>
                    <a:lstStyle/>
                    <a:p>
                      <a:r>
                        <a:rPr lang="en-US" sz="2400" b="1" i="1" dirty="0" err="1">
                          <a:solidFill>
                            <a:sysClr val="windowText" lastClr="000000"/>
                          </a:solidFill>
                          <a:latin typeface="Avenir" panose="02000503020000020003" pitchFamily="2" charset="0"/>
                        </a:rPr>
                        <a:t>cisTopic</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github.com</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aertslab</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cisTopic</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1436121"/>
                  </a:ext>
                </a:extLst>
              </a:tr>
              <a:tr h="370840">
                <a:tc>
                  <a:txBody>
                    <a:bodyPr/>
                    <a:lstStyle/>
                    <a:p>
                      <a:r>
                        <a:rPr lang="en-US" sz="2400" b="1" i="1" dirty="0" err="1">
                          <a:solidFill>
                            <a:sysClr val="windowText" lastClr="000000"/>
                          </a:solidFill>
                          <a:latin typeface="Avenir" panose="02000503020000020003" pitchFamily="2" charset="0"/>
                        </a:rPr>
                        <a:t>chromVAR</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github.com</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GreenleafLab</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chromVAR</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1543026"/>
                  </a:ext>
                </a:extLst>
              </a:tr>
              <a:tr h="370840">
                <a:tc>
                  <a:txBody>
                    <a:bodyPr/>
                    <a:lstStyle/>
                    <a:p>
                      <a:r>
                        <a:rPr lang="en-US" sz="2400" b="1" i="1" dirty="0">
                          <a:solidFill>
                            <a:sysClr val="windowText" lastClr="000000"/>
                          </a:solidFill>
                          <a:latin typeface="Avenir" panose="02000503020000020003" pitchFamily="2" charset="0"/>
                        </a:rPr>
                        <a:t>CICERO</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cole-trapnell-lab.github.io</a:t>
                      </a:r>
                      <a:r>
                        <a:rPr lang="en-US" sz="2400" b="0" i="1" dirty="0">
                          <a:solidFill>
                            <a:sysClr val="windowText" lastClr="000000"/>
                          </a:solidFill>
                          <a:latin typeface="Avenir" panose="02000503020000020003" pitchFamily="2" charset="0"/>
                        </a:rPr>
                        <a:t>/cicero-release/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2848180"/>
                  </a:ext>
                </a:extLst>
              </a:tr>
            </a:tbl>
          </a:graphicData>
        </a:graphic>
      </p:graphicFrame>
      <p:sp>
        <p:nvSpPr>
          <p:cNvPr id="6" name="Todays talk">
            <a:extLst>
              <a:ext uri="{FF2B5EF4-FFF2-40B4-BE49-F238E27FC236}">
                <a16:creationId xmlns:a16="http://schemas.microsoft.com/office/drawing/2014/main" id="{3A3FB2AC-D763-524C-8914-689ABE1AEB2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Software for </a:t>
            </a:r>
            <a:r>
              <a:rPr lang="en-US" sz="3200" dirty="0" err="1"/>
              <a:t>scATAC-Seq</a:t>
            </a:r>
            <a:r>
              <a:rPr lang="en-US" sz="3200" dirty="0"/>
              <a:t> analysis</a:t>
            </a:r>
          </a:p>
        </p:txBody>
      </p:sp>
    </p:spTree>
    <p:extLst>
      <p:ext uri="{BB962C8B-B14F-4D97-AF65-F5344CB8AC3E}">
        <p14:creationId xmlns:p14="http://schemas.microsoft.com/office/powerpoint/2010/main" val="3205315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BC9761-1652-0240-A853-179702CC0C92}"/>
              </a:ext>
            </a:extLst>
          </p:cNvPr>
          <p:cNvPicPr>
            <a:picLocks noChangeAspect="1"/>
          </p:cNvPicPr>
          <p:nvPr/>
        </p:nvPicPr>
        <p:blipFill>
          <a:blip r:embed="rId2"/>
          <a:stretch>
            <a:fillRect/>
          </a:stretch>
        </p:blipFill>
        <p:spPr>
          <a:xfrm>
            <a:off x="2482850" y="1003300"/>
            <a:ext cx="7226300" cy="5854700"/>
          </a:xfrm>
          <a:prstGeom prst="rect">
            <a:avLst/>
          </a:prstGeom>
        </p:spPr>
      </p:pic>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Software for </a:t>
            </a:r>
            <a:r>
              <a:rPr lang="en-US" sz="3200" dirty="0" err="1"/>
              <a:t>scATAC-Seq</a:t>
            </a:r>
            <a:r>
              <a:rPr lang="en-US" sz="3200" dirty="0"/>
              <a:t> analysis</a:t>
            </a:r>
          </a:p>
        </p:txBody>
      </p:sp>
    </p:spTree>
    <p:extLst>
      <p:ext uri="{BB962C8B-B14F-4D97-AF65-F5344CB8AC3E}">
        <p14:creationId xmlns:p14="http://schemas.microsoft.com/office/powerpoint/2010/main" val="3746176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64849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4000" dirty="0"/>
              <a:t>Some approaches to </a:t>
            </a:r>
            <a:r>
              <a:rPr lang="en-US" sz="4000" dirty="0" err="1"/>
              <a:t>multiome</a:t>
            </a:r>
            <a:r>
              <a:rPr lang="en-US" sz="4000" dirty="0"/>
              <a:t> data (</a:t>
            </a:r>
            <a:r>
              <a:rPr lang="en-US" sz="4000" dirty="0" err="1"/>
              <a:t>scRNA</a:t>
            </a:r>
            <a:r>
              <a:rPr lang="en-US" sz="4000" dirty="0"/>
              <a:t>-seq and </a:t>
            </a:r>
            <a:r>
              <a:rPr lang="en-US" sz="4000" dirty="0" err="1"/>
              <a:t>scATAC</a:t>
            </a:r>
            <a:r>
              <a:rPr lang="en-US" sz="4000" dirty="0"/>
              <a:t>-seq)</a:t>
            </a:r>
          </a:p>
        </p:txBody>
      </p:sp>
      <p:sp>
        <p:nvSpPr>
          <p:cNvPr id="3" name="TextBox 2">
            <a:extLst>
              <a:ext uri="{FF2B5EF4-FFF2-40B4-BE49-F238E27FC236}">
                <a16:creationId xmlns:a16="http://schemas.microsoft.com/office/drawing/2014/main" id="{A08FFEBD-386A-3384-6330-B1C05629A71D}"/>
              </a:ext>
            </a:extLst>
          </p:cNvPr>
          <p:cNvSpPr txBox="1"/>
          <p:nvPr/>
        </p:nvSpPr>
        <p:spPr>
          <a:xfrm>
            <a:off x="489397" y="1944710"/>
            <a:ext cx="11204620" cy="2246769"/>
          </a:xfrm>
          <a:prstGeom prst="rect">
            <a:avLst/>
          </a:prstGeom>
          <a:noFill/>
        </p:spPr>
        <p:txBody>
          <a:bodyPr wrap="square" rtlCol="0">
            <a:spAutoFit/>
          </a:bodyPr>
          <a:lstStyle/>
          <a:p>
            <a:r>
              <a:rPr lang="en-US" sz="2800" dirty="0" err="1"/>
              <a:t>ArchR</a:t>
            </a:r>
            <a:r>
              <a:rPr lang="en-US" sz="2800" dirty="0"/>
              <a:t>: </a:t>
            </a:r>
            <a:r>
              <a:rPr lang="en-US" sz="2800" dirty="0">
                <a:hlinkClick r:id="rId2"/>
              </a:rPr>
              <a:t>https://greenleaflab.github.io/ArchR_2020/Ex-Analyze-Multiome.html</a:t>
            </a:r>
            <a:br>
              <a:rPr lang="en-US" sz="2800" dirty="0"/>
            </a:br>
            <a:endParaRPr lang="en-US" sz="2800" dirty="0"/>
          </a:p>
          <a:p>
            <a:r>
              <a:rPr lang="en-US" sz="2800" dirty="0"/>
              <a:t>Signac (same people who built Seurat): </a:t>
            </a:r>
            <a:r>
              <a:rPr lang="en-US" sz="2800" dirty="0">
                <a:hlinkClick r:id="rId3"/>
              </a:rPr>
              <a:t>https://satijalab.org/signac/articles/pbmc_multiomic.html</a:t>
            </a:r>
            <a:endParaRPr lang="en-US" sz="2800" dirty="0"/>
          </a:p>
        </p:txBody>
      </p:sp>
    </p:spTree>
    <p:extLst>
      <p:ext uri="{BB962C8B-B14F-4D97-AF65-F5344CB8AC3E}">
        <p14:creationId xmlns:p14="http://schemas.microsoft.com/office/powerpoint/2010/main" val="19259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725586" y="6591526"/>
            <a:ext cx="5411449" cy="276999"/>
          </a:xfrm>
          <a:prstGeom prst="rect">
            <a:avLst/>
          </a:prstGeom>
        </p:spPr>
        <p:txBody>
          <a:bodyPr wrap="square">
            <a:spAutoFit/>
          </a:bodyPr>
          <a:lstStyle/>
          <a:p>
            <a:pPr algn="r"/>
            <a:r>
              <a:rPr lang="fr-FR" sz="1200" dirty="0" err="1">
                <a:latin typeface="Avenir" panose="02000503020000020003" pitchFamily="2" charset="0"/>
              </a:rPr>
              <a:t>Efremova</a:t>
            </a:r>
            <a:r>
              <a:rPr lang="fr-FR" sz="1200" dirty="0">
                <a:latin typeface="Avenir" panose="02000503020000020003" pitchFamily="2" charset="0"/>
              </a:rPr>
              <a:t> M. et al. (2020) </a:t>
            </a:r>
            <a:r>
              <a:rPr lang="fr-FR" sz="1200" i="1" dirty="0">
                <a:latin typeface="Avenir" panose="02000503020000020003" pitchFamily="2" charset="0"/>
              </a:rPr>
              <a:t>Nature </a:t>
            </a:r>
            <a:r>
              <a:rPr lang="fr-FR" sz="1200" i="1" dirty="0" err="1">
                <a:latin typeface="Avenir" panose="02000503020000020003" pitchFamily="2" charset="0"/>
              </a:rPr>
              <a:t>Methods</a:t>
            </a:r>
            <a:r>
              <a:rPr lang="fr-FR" sz="1200" i="1" dirty="0">
                <a:latin typeface="Avenir" panose="02000503020000020003" pitchFamily="2" charset="0"/>
              </a:rPr>
              <a:t>. </a:t>
            </a:r>
            <a:r>
              <a:rPr lang="fr-FR" sz="1200" dirty="0">
                <a:latin typeface="Avenir" panose="02000503020000020003" pitchFamily="2" charset="0"/>
              </a:rPr>
              <a:t>17:11-20.</a:t>
            </a:r>
          </a:p>
        </p:txBody>
      </p:sp>
      <p:sp>
        <p:nvSpPr>
          <p:cNvPr id="20" name="Rectangle 19"/>
          <p:cNvSpPr/>
          <p:nvPr/>
        </p:nvSpPr>
        <p:spPr>
          <a:xfrm>
            <a:off x="1524001" y="1124263"/>
            <a:ext cx="239843" cy="31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A62523B-3145-DA4A-8CCF-ADE53ED485E8}"/>
              </a:ext>
            </a:extLst>
          </p:cNvPr>
          <p:cNvPicPr>
            <a:picLocks noChangeAspect="1"/>
          </p:cNvPicPr>
          <p:nvPr/>
        </p:nvPicPr>
        <p:blipFill>
          <a:blip r:embed="rId3"/>
          <a:stretch>
            <a:fillRect/>
          </a:stretch>
        </p:blipFill>
        <p:spPr>
          <a:xfrm>
            <a:off x="35188" y="1427941"/>
            <a:ext cx="9588350" cy="2659269"/>
          </a:xfrm>
          <a:prstGeom prst="rect">
            <a:avLst/>
          </a:prstGeom>
        </p:spPr>
      </p:pic>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Multimodal measurements</a:t>
            </a:r>
          </a:p>
        </p:txBody>
      </p:sp>
      <p:pic>
        <p:nvPicPr>
          <p:cNvPr id="27" name="Picture 26">
            <a:extLst>
              <a:ext uri="{FF2B5EF4-FFF2-40B4-BE49-F238E27FC236}">
                <a16:creationId xmlns:a16="http://schemas.microsoft.com/office/drawing/2014/main" id="{F7ED3D0A-0914-D645-A406-DD67616D8332}"/>
              </a:ext>
            </a:extLst>
          </p:cNvPr>
          <p:cNvPicPr>
            <a:picLocks noChangeAspect="1"/>
          </p:cNvPicPr>
          <p:nvPr/>
        </p:nvPicPr>
        <p:blipFill rotWithShape="1">
          <a:blip r:embed="rId4"/>
          <a:srcRect b="4127"/>
          <a:stretch/>
        </p:blipFill>
        <p:spPr>
          <a:xfrm>
            <a:off x="9683059" y="2050772"/>
            <a:ext cx="2508941" cy="1794265"/>
          </a:xfrm>
          <a:prstGeom prst="rect">
            <a:avLst/>
          </a:prstGeom>
        </p:spPr>
      </p:pic>
      <p:sp>
        <p:nvSpPr>
          <p:cNvPr id="28" name="Rectangle 27">
            <a:extLst>
              <a:ext uri="{FF2B5EF4-FFF2-40B4-BE49-F238E27FC236}">
                <a16:creationId xmlns:a16="http://schemas.microsoft.com/office/drawing/2014/main" id="{9DCD86D8-6478-D641-899C-DFDBFEBC7E47}"/>
              </a:ext>
            </a:extLst>
          </p:cNvPr>
          <p:cNvSpPr/>
          <p:nvPr/>
        </p:nvSpPr>
        <p:spPr>
          <a:xfrm>
            <a:off x="10115336" y="1591456"/>
            <a:ext cx="1922899" cy="338554"/>
          </a:xfrm>
          <a:prstGeom prst="rect">
            <a:avLst/>
          </a:prstGeom>
        </p:spPr>
        <p:txBody>
          <a:bodyPr wrap="none">
            <a:spAutoFit/>
          </a:bodyPr>
          <a:lstStyle/>
          <a:p>
            <a:r>
              <a:rPr lang="en-US" sz="1600" dirty="0">
                <a:latin typeface="Avenir Medium"/>
                <a:cs typeface="Avenir Medium"/>
              </a:rPr>
              <a:t>Immune repertoire</a:t>
            </a:r>
            <a:endParaRPr lang="en-US" sz="1600" dirty="0"/>
          </a:p>
        </p:txBody>
      </p:sp>
      <p:sp>
        <p:nvSpPr>
          <p:cNvPr id="29" name="Rectangle 28">
            <a:extLst>
              <a:ext uri="{FF2B5EF4-FFF2-40B4-BE49-F238E27FC236}">
                <a16:creationId xmlns:a16="http://schemas.microsoft.com/office/drawing/2014/main" id="{1DF93729-5513-DB4E-ADF2-CAF13F7F0587}"/>
              </a:ext>
            </a:extLst>
          </p:cNvPr>
          <p:cNvSpPr/>
          <p:nvPr/>
        </p:nvSpPr>
        <p:spPr>
          <a:xfrm>
            <a:off x="8143204" y="1373084"/>
            <a:ext cx="1608133" cy="584775"/>
          </a:xfrm>
          <a:prstGeom prst="rect">
            <a:avLst/>
          </a:prstGeom>
          <a:solidFill>
            <a:schemeClr val="bg1"/>
          </a:solidFill>
        </p:spPr>
        <p:txBody>
          <a:bodyPr wrap="none">
            <a:spAutoFit/>
          </a:bodyPr>
          <a:lstStyle/>
          <a:p>
            <a:pPr algn="ctr"/>
            <a:r>
              <a:rPr lang="en-US" sz="1600" dirty="0">
                <a:latin typeface="Avenir Medium"/>
                <a:cs typeface="Avenir Medium"/>
              </a:rPr>
              <a:t>Spatial </a:t>
            </a:r>
          </a:p>
          <a:p>
            <a:pPr algn="ctr"/>
            <a:r>
              <a:rPr lang="en-US" sz="1600" dirty="0">
                <a:latin typeface="Avenir Medium"/>
              </a:rPr>
              <a:t>transcriptomics</a:t>
            </a:r>
            <a:endParaRPr lang="en-US" sz="1600" dirty="0"/>
          </a:p>
        </p:txBody>
      </p:sp>
      <p:sp>
        <p:nvSpPr>
          <p:cNvPr id="30" name="Rectangle 29">
            <a:extLst>
              <a:ext uri="{FF2B5EF4-FFF2-40B4-BE49-F238E27FC236}">
                <a16:creationId xmlns:a16="http://schemas.microsoft.com/office/drawing/2014/main" id="{16663B06-A7DD-C942-93F7-C7EAAED9ACB2}"/>
              </a:ext>
            </a:extLst>
          </p:cNvPr>
          <p:cNvSpPr/>
          <p:nvPr/>
        </p:nvSpPr>
        <p:spPr>
          <a:xfrm>
            <a:off x="6814435" y="1373084"/>
            <a:ext cx="1200970" cy="584775"/>
          </a:xfrm>
          <a:prstGeom prst="rect">
            <a:avLst/>
          </a:prstGeom>
          <a:solidFill>
            <a:schemeClr val="bg1"/>
          </a:solidFill>
        </p:spPr>
        <p:txBody>
          <a:bodyPr wrap="none">
            <a:spAutoFit/>
          </a:bodyPr>
          <a:lstStyle/>
          <a:p>
            <a:pPr algn="ctr"/>
            <a:r>
              <a:rPr lang="en-US" sz="1600" dirty="0">
                <a:latin typeface="Avenir Medium"/>
                <a:cs typeface="Avenir Medium"/>
              </a:rPr>
              <a:t>Protein</a:t>
            </a:r>
          </a:p>
          <a:p>
            <a:pPr algn="ctr"/>
            <a:r>
              <a:rPr lang="en-US" sz="1600" dirty="0">
                <a:latin typeface="Avenir Medium"/>
              </a:rPr>
              <a:t>abundance</a:t>
            </a:r>
            <a:endParaRPr lang="en-US" sz="1600" dirty="0"/>
          </a:p>
        </p:txBody>
      </p:sp>
      <p:sp>
        <p:nvSpPr>
          <p:cNvPr id="31" name="Rectangle 30">
            <a:extLst>
              <a:ext uri="{FF2B5EF4-FFF2-40B4-BE49-F238E27FC236}">
                <a16:creationId xmlns:a16="http://schemas.microsoft.com/office/drawing/2014/main" id="{2D68E4A4-94C7-8049-A800-8E158013A2E4}"/>
              </a:ext>
            </a:extLst>
          </p:cNvPr>
          <p:cNvSpPr/>
          <p:nvPr/>
        </p:nvSpPr>
        <p:spPr>
          <a:xfrm>
            <a:off x="4491897" y="1583281"/>
            <a:ext cx="1742273" cy="338554"/>
          </a:xfrm>
          <a:prstGeom prst="rect">
            <a:avLst/>
          </a:prstGeom>
          <a:solidFill>
            <a:schemeClr val="bg1"/>
          </a:solidFill>
        </p:spPr>
        <p:txBody>
          <a:bodyPr wrap="none">
            <a:spAutoFit/>
          </a:bodyPr>
          <a:lstStyle/>
          <a:p>
            <a:pPr algn="ctr"/>
            <a:r>
              <a:rPr lang="en-US" sz="1600" dirty="0">
                <a:latin typeface="Avenir Medium"/>
                <a:cs typeface="Avenir Medium"/>
              </a:rPr>
              <a:t>Gene expression</a:t>
            </a:r>
            <a:endParaRPr lang="en-US" sz="1600" dirty="0"/>
          </a:p>
        </p:txBody>
      </p:sp>
      <p:sp>
        <p:nvSpPr>
          <p:cNvPr id="32" name="Rectangle 31">
            <a:extLst>
              <a:ext uri="{FF2B5EF4-FFF2-40B4-BE49-F238E27FC236}">
                <a16:creationId xmlns:a16="http://schemas.microsoft.com/office/drawing/2014/main" id="{760EE4F9-125F-5649-B215-28076F97FB0A}"/>
              </a:ext>
            </a:extLst>
          </p:cNvPr>
          <p:cNvSpPr/>
          <p:nvPr/>
        </p:nvSpPr>
        <p:spPr>
          <a:xfrm>
            <a:off x="1524001" y="1596555"/>
            <a:ext cx="2383939" cy="338554"/>
          </a:xfrm>
          <a:prstGeom prst="rect">
            <a:avLst/>
          </a:prstGeom>
          <a:solidFill>
            <a:schemeClr val="bg1"/>
          </a:solidFill>
        </p:spPr>
        <p:txBody>
          <a:bodyPr wrap="square">
            <a:spAutoFit/>
          </a:bodyPr>
          <a:lstStyle/>
          <a:p>
            <a:pPr algn="ctr"/>
            <a:r>
              <a:rPr lang="en-US" sz="1600" dirty="0">
                <a:latin typeface="Avenir Medium"/>
                <a:cs typeface="Avenir Medium"/>
              </a:rPr>
              <a:t>Chromatin accessibility</a:t>
            </a:r>
            <a:endParaRPr lang="en-US" sz="1600" dirty="0"/>
          </a:p>
        </p:txBody>
      </p:sp>
      <p:sp>
        <p:nvSpPr>
          <p:cNvPr id="33" name="Rectangle 32">
            <a:extLst>
              <a:ext uri="{FF2B5EF4-FFF2-40B4-BE49-F238E27FC236}">
                <a16:creationId xmlns:a16="http://schemas.microsoft.com/office/drawing/2014/main" id="{9D41DA5B-C208-FC47-9239-60682B983378}"/>
              </a:ext>
            </a:extLst>
          </p:cNvPr>
          <p:cNvSpPr/>
          <p:nvPr/>
        </p:nvSpPr>
        <p:spPr>
          <a:xfrm>
            <a:off x="71975" y="1583281"/>
            <a:ext cx="1324227" cy="338554"/>
          </a:xfrm>
          <a:prstGeom prst="rect">
            <a:avLst/>
          </a:prstGeom>
          <a:solidFill>
            <a:schemeClr val="bg1"/>
          </a:solidFill>
        </p:spPr>
        <p:txBody>
          <a:bodyPr wrap="square">
            <a:spAutoFit/>
          </a:bodyPr>
          <a:lstStyle/>
          <a:p>
            <a:pPr algn="ctr"/>
            <a:r>
              <a:rPr lang="en-US" sz="1600" dirty="0">
                <a:latin typeface="Avenir Medium"/>
                <a:cs typeface="Avenir Medium"/>
              </a:rPr>
              <a:t>Genome</a:t>
            </a:r>
            <a:endParaRPr lang="en-US" sz="1600" dirty="0"/>
          </a:p>
        </p:txBody>
      </p:sp>
      <p:sp>
        <p:nvSpPr>
          <p:cNvPr id="14" name="TextBox 13">
            <a:extLst>
              <a:ext uri="{FF2B5EF4-FFF2-40B4-BE49-F238E27FC236}">
                <a16:creationId xmlns:a16="http://schemas.microsoft.com/office/drawing/2014/main" id="{3D6015EB-29AD-C144-B073-C9BFB899B1D8}"/>
              </a:ext>
            </a:extLst>
          </p:cNvPr>
          <p:cNvSpPr txBox="1"/>
          <p:nvPr/>
        </p:nvSpPr>
        <p:spPr>
          <a:xfrm>
            <a:off x="2494192" y="4294033"/>
            <a:ext cx="7645384" cy="1384995"/>
          </a:xfrm>
          <a:prstGeom prst="rect">
            <a:avLst/>
          </a:prstGeom>
          <a:noFill/>
        </p:spPr>
        <p:txBody>
          <a:bodyPr wrap="square" rtlCol="0">
            <a:spAutoFit/>
          </a:bodyPr>
          <a:lstStyle/>
          <a:p>
            <a:pPr lvl="0">
              <a:defRPr/>
            </a:pPr>
            <a:r>
              <a:rPr lang="en-US" sz="2800" i="1" dirty="0">
                <a:solidFill>
                  <a:srgbClr val="000000"/>
                </a:solidFill>
                <a:latin typeface="Avenir" panose="02000503020000020003" pitchFamily="2" charset="0"/>
                <a:ea typeface="Futura Medium" charset="0"/>
                <a:cs typeface="Arial" panose="020B0604020202020204" pitchFamily="34" charset="0"/>
              </a:rPr>
              <a:t>Combining single-cell transcriptomic measurements with other data modalities can reveal gene function and gene regulation. </a:t>
            </a:r>
          </a:p>
        </p:txBody>
      </p:sp>
    </p:spTree>
    <p:extLst>
      <p:ext uri="{BB962C8B-B14F-4D97-AF65-F5344CB8AC3E}">
        <p14:creationId xmlns:p14="http://schemas.microsoft.com/office/powerpoint/2010/main" val="3026555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59435465-F8B2-90E3-1D96-F63341DDB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211" y="3643999"/>
            <a:ext cx="3208118" cy="2537139"/>
          </a:xfrm>
          <a:prstGeom prst="rect">
            <a:avLst/>
          </a:prstGeom>
          <a:noFill/>
          <a:extLst>
            <a:ext uri="{909E8E84-426E-40DD-AFC4-6F175D3DCCD1}">
              <a14:hiddenFill xmlns:a14="http://schemas.microsoft.com/office/drawing/2010/main">
                <a:solidFill>
                  <a:srgbClr val="FFFFFF"/>
                </a:solidFill>
              </a14:hiddenFill>
            </a:ext>
          </a:extLst>
        </p:spPr>
      </p:pic>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Methods to overcome sparsity in ATAC-seq data</a:t>
            </a:r>
          </a:p>
        </p:txBody>
      </p:sp>
      <p:sp>
        <p:nvSpPr>
          <p:cNvPr id="3" name="TextBox 2">
            <a:extLst>
              <a:ext uri="{FF2B5EF4-FFF2-40B4-BE49-F238E27FC236}">
                <a16:creationId xmlns:a16="http://schemas.microsoft.com/office/drawing/2014/main" id="{2472B182-D677-1FB4-BFD2-066D8BBDE16E}"/>
              </a:ext>
            </a:extLst>
          </p:cNvPr>
          <p:cNvSpPr txBox="1"/>
          <p:nvPr/>
        </p:nvSpPr>
        <p:spPr>
          <a:xfrm>
            <a:off x="425002" y="1275009"/>
            <a:ext cx="11217499" cy="1569660"/>
          </a:xfrm>
          <a:prstGeom prst="rect">
            <a:avLst/>
          </a:prstGeom>
          <a:noFill/>
        </p:spPr>
        <p:txBody>
          <a:bodyPr wrap="square" rtlCol="0">
            <a:spAutoFit/>
          </a:bodyPr>
          <a:lstStyle/>
          <a:p>
            <a:r>
              <a:rPr lang="en-US" sz="2400" dirty="0"/>
              <a:t>Computing meta-cells is on methodology used to overcome sparsity in </a:t>
            </a:r>
            <a:r>
              <a:rPr lang="en-US" sz="2400" dirty="0" err="1"/>
              <a:t>scATAC</a:t>
            </a:r>
            <a:r>
              <a:rPr lang="en-US" sz="2400" dirty="0"/>
              <a:t>-seq data</a:t>
            </a:r>
          </a:p>
          <a:p>
            <a:endParaRPr lang="en-US" sz="2400" dirty="0"/>
          </a:p>
          <a:p>
            <a:r>
              <a:rPr lang="en-US" sz="2400" dirty="0"/>
              <a:t>Computing meta-cells (e.g. </a:t>
            </a:r>
            <a:r>
              <a:rPr lang="en-US" sz="2400" dirty="0" err="1"/>
              <a:t>SEACells</a:t>
            </a:r>
            <a:r>
              <a:rPr lang="en-US" sz="2400" dirty="0"/>
              <a:t> algorithm) can improve computation of peak-gene associations</a:t>
            </a:r>
          </a:p>
        </p:txBody>
      </p:sp>
      <p:pic>
        <p:nvPicPr>
          <p:cNvPr id="3074" name="Picture 2">
            <a:extLst>
              <a:ext uri="{FF2B5EF4-FFF2-40B4-BE49-F238E27FC236}">
                <a16:creationId xmlns:a16="http://schemas.microsoft.com/office/drawing/2014/main" id="{0EE5EA0D-78A2-EBAA-F215-0C456242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02" y="3644000"/>
            <a:ext cx="3208118" cy="25371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9A0253-3682-5998-5848-4492695C8C14}"/>
              </a:ext>
            </a:extLst>
          </p:cNvPr>
          <p:cNvSpPr txBox="1"/>
          <p:nvPr/>
        </p:nvSpPr>
        <p:spPr>
          <a:xfrm>
            <a:off x="533831" y="3059668"/>
            <a:ext cx="1191938" cy="369332"/>
          </a:xfrm>
          <a:prstGeom prst="rect">
            <a:avLst/>
          </a:prstGeom>
          <a:noFill/>
          <a:ln>
            <a:solidFill>
              <a:schemeClr val="tx1"/>
            </a:solidFill>
          </a:ln>
        </p:spPr>
        <p:txBody>
          <a:bodyPr wrap="square" rtlCol="0">
            <a:spAutoFit/>
          </a:bodyPr>
          <a:lstStyle/>
          <a:p>
            <a:r>
              <a:rPr lang="en-US" dirty="0" err="1"/>
              <a:t>scRNA</a:t>
            </a:r>
            <a:r>
              <a:rPr lang="en-US" dirty="0"/>
              <a:t>-seq</a:t>
            </a:r>
          </a:p>
        </p:txBody>
      </p:sp>
      <p:sp>
        <p:nvSpPr>
          <p:cNvPr id="7" name="TextBox 6">
            <a:extLst>
              <a:ext uri="{FF2B5EF4-FFF2-40B4-BE49-F238E27FC236}">
                <a16:creationId xmlns:a16="http://schemas.microsoft.com/office/drawing/2014/main" id="{D6AFB290-C955-6968-1261-648C262F2869}"/>
              </a:ext>
            </a:extLst>
          </p:cNvPr>
          <p:cNvSpPr txBox="1"/>
          <p:nvPr/>
        </p:nvSpPr>
        <p:spPr>
          <a:xfrm>
            <a:off x="4095211" y="3059668"/>
            <a:ext cx="1254188" cy="369332"/>
          </a:xfrm>
          <a:prstGeom prst="rect">
            <a:avLst/>
          </a:prstGeom>
          <a:noFill/>
          <a:ln>
            <a:solidFill>
              <a:schemeClr val="tx1"/>
            </a:solidFill>
          </a:ln>
        </p:spPr>
        <p:txBody>
          <a:bodyPr wrap="square" rtlCol="0">
            <a:spAutoFit/>
          </a:bodyPr>
          <a:lstStyle/>
          <a:p>
            <a:r>
              <a:rPr lang="en-US" dirty="0" err="1"/>
              <a:t>scATAC</a:t>
            </a:r>
            <a:r>
              <a:rPr lang="en-US" dirty="0"/>
              <a:t>-seq</a:t>
            </a:r>
          </a:p>
        </p:txBody>
      </p:sp>
      <p:pic>
        <p:nvPicPr>
          <p:cNvPr id="10" name="Picture 6">
            <a:extLst>
              <a:ext uri="{FF2B5EF4-FFF2-40B4-BE49-F238E27FC236}">
                <a16:creationId xmlns:a16="http://schemas.microsoft.com/office/drawing/2014/main" id="{4C0E753E-8F9F-7D91-4F9B-B2934B79E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730" y="2709372"/>
            <a:ext cx="3615648" cy="373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338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Methods to overcome sparsity in ATAC-seq data</a:t>
            </a:r>
          </a:p>
        </p:txBody>
      </p:sp>
      <p:sp>
        <p:nvSpPr>
          <p:cNvPr id="5" name="TextBox 4">
            <a:extLst>
              <a:ext uri="{FF2B5EF4-FFF2-40B4-BE49-F238E27FC236}">
                <a16:creationId xmlns:a16="http://schemas.microsoft.com/office/drawing/2014/main" id="{47119BA7-BFA8-DB91-1611-F1D91C942A1F}"/>
              </a:ext>
            </a:extLst>
          </p:cNvPr>
          <p:cNvSpPr txBox="1"/>
          <p:nvPr/>
        </p:nvSpPr>
        <p:spPr>
          <a:xfrm>
            <a:off x="483460" y="1098549"/>
            <a:ext cx="6709893" cy="5324535"/>
          </a:xfrm>
          <a:prstGeom prst="rect">
            <a:avLst/>
          </a:prstGeom>
          <a:noFill/>
        </p:spPr>
        <p:txBody>
          <a:bodyPr wrap="square" rtlCol="0">
            <a:spAutoFit/>
          </a:bodyPr>
          <a:lstStyle/>
          <a:p>
            <a:r>
              <a:rPr lang="en-US" sz="2000" dirty="0"/>
              <a:t>Generate summarized ATAC and RNA </a:t>
            </a:r>
            <a:r>
              <a:rPr lang="en-US" sz="2000" dirty="0" err="1"/>
              <a:t>metacells</a:t>
            </a:r>
            <a:endParaRPr lang="en-US" sz="2000" dirty="0"/>
          </a:p>
          <a:p>
            <a:endParaRPr lang="en-US" sz="2000" dirty="0"/>
          </a:p>
          <a:p>
            <a:r>
              <a:rPr lang="en-US" sz="2000" dirty="0"/>
              <a:t>Used the paired </a:t>
            </a:r>
            <a:r>
              <a:rPr lang="en-US" sz="2000" dirty="0" err="1"/>
              <a:t>multiome</a:t>
            </a:r>
            <a:r>
              <a:rPr lang="en-US" sz="2000" dirty="0"/>
              <a:t> </a:t>
            </a:r>
            <a:r>
              <a:rPr lang="en-US" sz="2000" dirty="0" err="1"/>
              <a:t>metacells</a:t>
            </a:r>
            <a:r>
              <a:rPr lang="en-US" sz="2000" dirty="0"/>
              <a:t> to compute the correlation of gene expression and accessibility of peaks within the vicinity of the gene</a:t>
            </a:r>
          </a:p>
          <a:p>
            <a:endParaRPr lang="en-US" sz="2000" dirty="0"/>
          </a:p>
          <a:p>
            <a:r>
              <a:rPr lang="en-US" sz="2000" dirty="0"/>
              <a:t>Pick out highly regulated genes that are correlated with multiple peaks</a:t>
            </a:r>
          </a:p>
          <a:p>
            <a:endParaRPr lang="en-US" sz="2000" dirty="0"/>
          </a:p>
          <a:p>
            <a:r>
              <a:rPr lang="en-US" sz="2000" dirty="0"/>
              <a:t>Calculate gene scores as the weighted sum of the accessibility of correlated peaks</a:t>
            </a:r>
          </a:p>
          <a:p>
            <a:endParaRPr lang="en-US" sz="2000" dirty="0"/>
          </a:p>
          <a:p>
            <a:r>
              <a:rPr lang="en-US" sz="2000" dirty="0"/>
              <a:t>To calculate gene accessibility metrics identify the subset of peaks that are open in each </a:t>
            </a:r>
            <a:r>
              <a:rPr lang="en-US" sz="2000" dirty="0" err="1"/>
              <a:t>metacell</a:t>
            </a:r>
            <a:endParaRPr lang="en-US" sz="2000" dirty="0"/>
          </a:p>
          <a:p>
            <a:endParaRPr lang="en-US" sz="2000" dirty="0"/>
          </a:p>
          <a:p>
            <a:r>
              <a:rPr lang="en-US" sz="2000" dirty="0"/>
              <a:t>Open peaks are used to compute a gene accessibility metric which represents the fraction of correlated open peaks </a:t>
            </a:r>
          </a:p>
        </p:txBody>
      </p:sp>
      <p:pic>
        <p:nvPicPr>
          <p:cNvPr id="2052" name="Picture 4">
            <a:extLst>
              <a:ext uri="{FF2B5EF4-FFF2-40B4-BE49-F238E27FC236}">
                <a16:creationId xmlns:a16="http://schemas.microsoft.com/office/drawing/2014/main" id="{BD695356-FCD3-2C4A-90DC-FD58FAFCE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231" y="1622739"/>
            <a:ext cx="4303188" cy="3889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78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Methods to overcome sparsity in ATAC-seq data</a:t>
            </a:r>
          </a:p>
        </p:txBody>
      </p:sp>
      <p:pic>
        <p:nvPicPr>
          <p:cNvPr id="5122" name="Picture 2">
            <a:extLst>
              <a:ext uri="{FF2B5EF4-FFF2-40B4-BE49-F238E27FC236}">
                <a16:creationId xmlns:a16="http://schemas.microsoft.com/office/drawing/2014/main" id="{C18A9865-2F38-E2D2-CA28-DA25C3D50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943" y="1098549"/>
            <a:ext cx="7856113" cy="25256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3F24020-8104-1C40-62D7-78B94E576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358" y="3776730"/>
            <a:ext cx="7897698" cy="25256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711598-0B42-C9F3-9242-57564AAC1F87}"/>
              </a:ext>
            </a:extLst>
          </p:cNvPr>
          <p:cNvSpPr txBox="1"/>
          <p:nvPr/>
        </p:nvSpPr>
        <p:spPr>
          <a:xfrm rot="16200000">
            <a:off x="366019" y="2134442"/>
            <a:ext cx="2595006" cy="523220"/>
          </a:xfrm>
          <a:prstGeom prst="rect">
            <a:avLst/>
          </a:prstGeom>
          <a:noFill/>
        </p:spPr>
        <p:txBody>
          <a:bodyPr wrap="none" rtlCol="0">
            <a:spAutoFit/>
          </a:bodyPr>
          <a:lstStyle/>
          <a:p>
            <a:r>
              <a:rPr lang="en-US" sz="2800" dirty="0"/>
              <a:t>Gene expression</a:t>
            </a:r>
          </a:p>
        </p:txBody>
      </p:sp>
      <p:sp>
        <p:nvSpPr>
          <p:cNvPr id="8" name="TextBox 7">
            <a:extLst>
              <a:ext uri="{FF2B5EF4-FFF2-40B4-BE49-F238E27FC236}">
                <a16:creationId xmlns:a16="http://schemas.microsoft.com/office/drawing/2014/main" id="{4A58C0D7-810B-883C-E6E4-492AE8F2E6FA}"/>
              </a:ext>
            </a:extLst>
          </p:cNvPr>
          <p:cNvSpPr txBox="1"/>
          <p:nvPr/>
        </p:nvSpPr>
        <p:spPr>
          <a:xfrm rot="16200000">
            <a:off x="685533" y="4777928"/>
            <a:ext cx="1955985" cy="523220"/>
          </a:xfrm>
          <a:prstGeom prst="rect">
            <a:avLst/>
          </a:prstGeom>
          <a:noFill/>
        </p:spPr>
        <p:txBody>
          <a:bodyPr wrap="none" rtlCol="0">
            <a:spAutoFit/>
          </a:bodyPr>
          <a:lstStyle/>
          <a:p>
            <a:r>
              <a:rPr lang="en-US" sz="2800" dirty="0"/>
              <a:t>Accessibility</a:t>
            </a:r>
          </a:p>
        </p:txBody>
      </p:sp>
    </p:spTree>
    <p:extLst>
      <p:ext uri="{BB962C8B-B14F-4D97-AF65-F5344CB8AC3E}">
        <p14:creationId xmlns:p14="http://schemas.microsoft.com/office/powerpoint/2010/main" val="4284759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5139A6-01B6-EB0E-7DFF-69C4D4CB2CBF}"/>
              </a:ext>
            </a:extLst>
          </p:cNvPr>
          <p:cNvSpPr txBox="1"/>
          <p:nvPr/>
        </p:nvSpPr>
        <p:spPr>
          <a:xfrm>
            <a:off x="734096" y="3059668"/>
            <a:ext cx="10017422" cy="646331"/>
          </a:xfrm>
          <a:prstGeom prst="rect">
            <a:avLst/>
          </a:prstGeom>
          <a:noFill/>
        </p:spPr>
        <p:txBody>
          <a:bodyPr wrap="none" rtlCol="0">
            <a:spAutoFit/>
          </a:bodyPr>
          <a:lstStyle/>
          <a:p>
            <a:r>
              <a:rPr lang="en-US" sz="3600" b="1" dirty="0"/>
              <a:t>APPENDIX: OTHER MULTIMODAL METHODOLOGIES</a:t>
            </a:r>
          </a:p>
        </p:txBody>
      </p:sp>
    </p:spTree>
    <p:extLst>
      <p:ext uri="{BB962C8B-B14F-4D97-AF65-F5344CB8AC3E}">
        <p14:creationId xmlns:p14="http://schemas.microsoft.com/office/powerpoint/2010/main" val="906428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D29CF0-9825-CF4F-9FE7-868AF02CE4DA}"/>
              </a:ext>
            </a:extLst>
          </p:cNvPr>
          <p:cNvPicPr>
            <a:picLocks noChangeAspect="1"/>
          </p:cNvPicPr>
          <p:nvPr/>
        </p:nvPicPr>
        <p:blipFill>
          <a:blip r:embed="rId2"/>
          <a:stretch>
            <a:fillRect/>
          </a:stretch>
        </p:blipFill>
        <p:spPr>
          <a:xfrm>
            <a:off x="2961132" y="1573586"/>
            <a:ext cx="5613400" cy="800100"/>
          </a:xfrm>
          <a:prstGeom prst="rect">
            <a:avLst/>
          </a:prstGeom>
        </p:spPr>
      </p:pic>
      <p:pic>
        <p:nvPicPr>
          <p:cNvPr id="7" name="Picture 6">
            <a:extLst>
              <a:ext uri="{FF2B5EF4-FFF2-40B4-BE49-F238E27FC236}">
                <a16:creationId xmlns:a16="http://schemas.microsoft.com/office/drawing/2014/main" id="{E86FEE3B-911E-5145-B293-A41D7E6C3DF9}"/>
              </a:ext>
            </a:extLst>
          </p:cNvPr>
          <p:cNvPicPr>
            <a:picLocks noChangeAspect="1"/>
          </p:cNvPicPr>
          <p:nvPr/>
        </p:nvPicPr>
        <p:blipFill>
          <a:blip r:embed="rId3"/>
          <a:stretch>
            <a:fillRect/>
          </a:stretch>
        </p:blipFill>
        <p:spPr>
          <a:xfrm>
            <a:off x="3347212" y="2790134"/>
            <a:ext cx="5227320" cy="3936048"/>
          </a:xfrm>
          <a:prstGeom prst="rect">
            <a:avLst/>
          </a:prstGeom>
        </p:spPr>
      </p:pic>
      <p:sp>
        <p:nvSpPr>
          <p:cNvPr id="3" name="TextBox 2">
            <a:extLst>
              <a:ext uri="{FF2B5EF4-FFF2-40B4-BE49-F238E27FC236}">
                <a16:creationId xmlns:a16="http://schemas.microsoft.com/office/drawing/2014/main" id="{3FC1C183-F089-4E44-9B90-68E6973F6D3F}"/>
              </a:ext>
            </a:extLst>
          </p:cNvPr>
          <p:cNvSpPr txBox="1"/>
          <p:nvPr/>
        </p:nvSpPr>
        <p:spPr>
          <a:xfrm>
            <a:off x="8681776" y="5014127"/>
            <a:ext cx="2853666" cy="369332"/>
          </a:xfrm>
          <a:prstGeom prst="rect">
            <a:avLst/>
          </a:prstGeom>
          <a:noFill/>
        </p:spPr>
        <p:txBody>
          <a:bodyPr wrap="none" rtlCol="0">
            <a:spAutoFit/>
          </a:bodyPr>
          <a:lstStyle/>
          <a:p>
            <a:r>
              <a:rPr lang="en-US" dirty="0">
                <a:latin typeface="Avenir" panose="02000503020000020003" pitchFamily="2" charset="0"/>
              </a:rPr>
              <a:t>Count matrix1: </a:t>
            </a:r>
            <a:r>
              <a:rPr lang="en-US" dirty="0" err="1">
                <a:latin typeface="Avenir" panose="02000503020000020003" pitchFamily="2" charset="0"/>
              </a:rPr>
              <a:t>scRNAseq</a:t>
            </a:r>
            <a:endParaRPr lang="en-US" dirty="0">
              <a:latin typeface="Avenir" panose="02000503020000020003" pitchFamily="2" charset="0"/>
            </a:endParaRPr>
          </a:p>
        </p:txBody>
      </p:sp>
      <p:sp>
        <p:nvSpPr>
          <p:cNvPr id="6" name="TextBox 5">
            <a:extLst>
              <a:ext uri="{FF2B5EF4-FFF2-40B4-BE49-F238E27FC236}">
                <a16:creationId xmlns:a16="http://schemas.microsoft.com/office/drawing/2014/main" id="{56E6E04C-7C6C-6543-A04B-4BCC3F76C0D1}"/>
              </a:ext>
            </a:extLst>
          </p:cNvPr>
          <p:cNvSpPr txBox="1"/>
          <p:nvPr/>
        </p:nvSpPr>
        <p:spPr>
          <a:xfrm>
            <a:off x="8681775" y="5799573"/>
            <a:ext cx="2653290" cy="369332"/>
          </a:xfrm>
          <a:prstGeom prst="rect">
            <a:avLst/>
          </a:prstGeom>
          <a:noFill/>
        </p:spPr>
        <p:txBody>
          <a:bodyPr wrap="none" rtlCol="0">
            <a:spAutoFit/>
          </a:bodyPr>
          <a:lstStyle/>
          <a:p>
            <a:r>
              <a:rPr lang="en-US" dirty="0">
                <a:latin typeface="Avenir" panose="02000503020000020003" pitchFamily="2" charset="0"/>
              </a:rPr>
              <a:t>Count matrix2: </a:t>
            </a:r>
            <a:r>
              <a:rPr lang="en-US" dirty="0" err="1">
                <a:latin typeface="Avenir" panose="02000503020000020003" pitchFamily="2" charset="0"/>
              </a:rPr>
              <a:t>CITEseq</a:t>
            </a:r>
            <a:endParaRPr lang="en-US" dirty="0">
              <a:latin typeface="Avenir" panose="02000503020000020003" pitchFamily="2" charset="0"/>
            </a:endParaRPr>
          </a:p>
        </p:txBody>
      </p:sp>
      <p:sp>
        <p:nvSpPr>
          <p:cNvPr id="8" name="Todays talk">
            <a:extLst>
              <a:ext uri="{FF2B5EF4-FFF2-40B4-BE49-F238E27FC236}">
                <a16:creationId xmlns:a16="http://schemas.microsoft.com/office/drawing/2014/main" id="{A3F81F6B-1775-B642-BA01-F7133DE5CC1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CITE-</a:t>
            </a:r>
            <a:r>
              <a:rPr lang="en-US" sz="3200" dirty="0" err="1"/>
              <a:t>Seq</a:t>
            </a:r>
            <a:r>
              <a:rPr lang="en-US" sz="3200" dirty="0"/>
              <a:t> allows simultaneous measurement of RNA expression and surface protein expression in same cell</a:t>
            </a:r>
          </a:p>
        </p:txBody>
      </p:sp>
    </p:spTree>
    <p:extLst>
      <p:ext uri="{BB962C8B-B14F-4D97-AF65-F5344CB8AC3E}">
        <p14:creationId xmlns:p14="http://schemas.microsoft.com/office/powerpoint/2010/main" val="2838060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FD7DE-D8A6-B249-A07B-24E0FC0B7B5A}"/>
              </a:ext>
            </a:extLst>
          </p:cNvPr>
          <p:cNvSpPr>
            <a:spLocks noGrp="1"/>
          </p:cNvSpPr>
          <p:nvPr>
            <p:ph idx="1"/>
          </p:nvPr>
        </p:nvSpPr>
        <p:spPr>
          <a:xfrm>
            <a:off x="838200" y="1825625"/>
            <a:ext cx="10515600" cy="3600814"/>
          </a:xfrm>
        </p:spPr>
        <p:txBody>
          <a:bodyPr/>
          <a:lstStyle/>
          <a:p>
            <a:r>
              <a:rPr lang="en-US" dirty="0">
                <a:latin typeface="Avenir" panose="02000503020000020003" pitchFamily="2" charset="0"/>
              </a:rPr>
              <a:t>DNA-oligo indicates antibody identity and contains poly-A tail</a:t>
            </a:r>
          </a:p>
        </p:txBody>
      </p:sp>
      <p:pic>
        <p:nvPicPr>
          <p:cNvPr id="4" name="Picture 3">
            <a:extLst>
              <a:ext uri="{FF2B5EF4-FFF2-40B4-BE49-F238E27FC236}">
                <a16:creationId xmlns:a16="http://schemas.microsoft.com/office/drawing/2014/main" id="{30379A3C-B133-8E4A-858E-973F474E75B6}"/>
              </a:ext>
            </a:extLst>
          </p:cNvPr>
          <p:cNvPicPr>
            <a:picLocks noChangeAspect="1"/>
          </p:cNvPicPr>
          <p:nvPr/>
        </p:nvPicPr>
        <p:blipFill rotWithShape="1">
          <a:blip r:embed="rId2"/>
          <a:srcRect r="50417"/>
          <a:stretch/>
        </p:blipFill>
        <p:spPr>
          <a:xfrm>
            <a:off x="3640391" y="5005349"/>
            <a:ext cx="4612244" cy="1077468"/>
          </a:xfrm>
          <a:prstGeom prst="rect">
            <a:avLst/>
          </a:prstGeom>
        </p:spPr>
      </p:pic>
      <p:sp>
        <p:nvSpPr>
          <p:cNvPr id="5" name="Rectangle 4">
            <a:extLst>
              <a:ext uri="{FF2B5EF4-FFF2-40B4-BE49-F238E27FC236}">
                <a16:creationId xmlns:a16="http://schemas.microsoft.com/office/drawing/2014/main" id="{72D08E0E-0C79-2941-A915-4133DAED39A9}"/>
              </a:ext>
            </a:extLst>
          </p:cNvPr>
          <p:cNvSpPr/>
          <p:nvPr/>
        </p:nvSpPr>
        <p:spPr>
          <a:xfrm>
            <a:off x="3356499" y="6033088"/>
            <a:ext cx="646331" cy="369332"/>
          </a:xfrm>
          <a:prstGeom prst="rect">
            <a:avLst/>
          </a:prstGeom>
        </p:spPr>
        <p:txBody>
          <a:bodyPr wrap="none">
            <a:spAutoFit/>
          </a:bodyPr>
          <a:lstStyle/>
          <a:p>
            <a:r>
              <a:rPr lang="en-US" dirty="0">
                <a:latin typeface="Avenir" panose="02000503020000020003" pitchFamily="2" charset="0"/>
              </a:rPr>
              <a:t>CD4</a:t>
            </a:r>
          </a:p>
        </p:txBody>
      </p:sp>
      <p:sp>
        <p:nvSpPr>
          <p:cNvPr id="6" name="Rectangle 5">
            <a:extLst>
              <a:ext uri="{FF2B5EF4-FFF2-40B4-BE49-F238E27FC236}">
                <a16:creationId xmlns:a16="http://schemas.microsoft.com/office/drawing/2014/main" id="{88A77313-EFD2-1C47-B4F2-1DA13648C3C7}"/>
              </a:ext>
            </a:extLst>
          </p:cNvPr>
          <p:cNvSpPr/>
          <p:nvPr/>
        </p:nvSpPr>
        <p:spPr>
          <a:xfrm>
            <a:off x="4951441" y="6033088"/>
            <a:ext cx="774571" cy="369332"/>
          </a:xfrm>
          <a:prstGeom prst="rect">
            <a:avLst/>
          </a:prstGeom>
        </p:spPr>
        <p:txBody>
          <a:bodyPr wrap="none">
            <a:spAutoFit/>
          </a:bodyPr>
          <a:lstStyle/>
          <a:p>
            <a:r>
              <a:rPr lang="en-US" dirty="0">
                <a:latin typeface="Avenir" panose="02000503020000020003" pitchFamily="2" charset="0"/>
              </a:rPr>
              <a:t>CD14</a:t>
            </a:r>
          </a:p>
        </p:txBody>
      </p:sp>
      <p:sp>
        <p:nvSpPr>
          <p:cNvPr id="7" name="Rectangle 6">
            <a:extLst>
              <a:ext uri="{FF2B5EF4-FFF2-40B4-BE49-F238E27FC236}">
                <a16:creationId xmlns:a16="http://schemas.microsoft.com/office/drawing/2014/main" id="{D4227C14-BCD2-A24C-B79E-AE90374DEFDA}"/>
              </a:ext>
            </a:extLst>
          </p:cNvPr>
          <p:cNvSpPr/>
          <p:nvPr/>
        </p:nvSpPr>
        <p:spPr>
          <a:xfrm>
            <a:off x="6546993" y="6033088"/>
            <a:ext cx="774571" cy="369332"/>
          </a:xfrm>
          <a:prstGeom prst="rect">
            <a:avLst/>
          </a:prstGeom>
        </p:spPr>
        <p:txBody>
          <a:bodyPr wrap="none">
            <a:spAutoFit/>
          </a:bodyPr>
          <a:lstStyle/>
          <a:p>
            <a:r>
              <a:rPr lang="en-US" dirty="0">
                <a:latin typeface="Avenir" panose="02000503020000020003" pitchFamily="2" charset="0"/>
              </a:rPr>
              <a:t>CD56</a:t>
            </a:r>
          </a:p>
        </p:txBody>
      </p:sp>
      <p:sp>
        <p:nvSpPr>
          <p:cNvPr id="10" name="Todays talk">
            <a:extLst>
              <a:ext uri="{FF2B5EF4-FFF2-40B4-BE49-F238E27FC236}">
                <a16:creationId xmlns:a16="http://schemas.microsoft.com/office/drawing/2014/main" id="{4757ED80-B21E-0C43-AD57-4DDFB3F9EC6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Antibodies are conjugated with DNA-oligos</a:t>
            </a:r>
          </a:p>
        </p:txBody>
      </p:sp>
      <p:pic>
        <p:nvPicPr>
          <p:cNvPr id="11" name="Image" descr="Image">
            <a:extLst>
              <a:ext uri="{FF2B5EF4-FFF2-40B4-BE49-F238E27FC236}">
                <a16:creationId xmlns:a16="http://schemas.microsoft.com/office/drawing/2014/main" id="{C617594A-2513-9146-8810-96D33C9AD463}"/>
              </a:ext>
            </a:extLst>
          </p:cNvPr>
          <p:cNvPicPr>
            <a:picLocks noChangeAspect="1"/>
          </p:cNvPicPr>
          <p:nvPr/>
        </p:nvPicPr>
        <p:blipFill rotWithShape="1">
          <a:blip r:embed="rId3"/>
          <a:srcRect l="8126" r="8755" b="76278"/>
          <a:stretch/>
        </p:blipFill>
        <p:spPr>
          <a:xfrm>
            <a:off x="1336820" y="2623747"/>
            <a:ext cx="9219386" cy="1583481"/>
          </a:xfrm>
          <a:prstGeom prst="rect">
            <a:avLst/>
          </a:prstGeom>
          <a:ln w="12700">
            <a:miter lim="400000"/>
          </a:ln>
        </p:spPr>
      </p:pic>
    </p:spTree>
    <p:extLst>
      <p:ext uri="{BB962C8B-B14F-4D97-AF65-F5344CB8AC3E}">
        <p14:creationId xmlns:p14="http://schemas.microsoft.com/office/powerpoint/2010/main" val="1477714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1C0346C-1DE3-E247-92C6-77233ACC14D4}"/>
              </a:ext>
            </a:extLst>
          </p:cNvPr>
          <p:cNvGraphicFramePr>
            <a:graphicFrameLocks noGrp="1"/>
          </p:cNvGraphicFramePr>
          <p:nvPr>
            <p:extLst>
              <p:ext uri="{D42A27DB-BD31-4B8C-83A1-F6EECF244321}">
                <p14:modId xmlns:p14="http://schemas.microsoft.com/office/powerpoint/2010/main" val="3736121976"/>
              </p:ext>
            </p:extLst>
          </p:nvPr>
        </p:nvGraphicFramePr>
        <p:xfrm>
          <a:off x="691376" y="2159371"/>
          <a:ext cx="4277544" cy="2278814"/>
        </p:xfrm>
        <a:graphic>
          <a:graphicData uri="http://schemas.openxmlformats.org/drawingml/2006/table">
            <a:tbl>
              <a:tblPr firstRow="1" bandRow="1">
                <a:tableStyleId>{93296810-A885-4BE3-A3E7-6D5BEEA58F35}</a:tableStyleId>
              </a:tblPr>
              <a:tblGrid>
                <a:gridCol w="932180">
                  <a:extLst>
                    <a:ext uri="{9D8B030D-6E8A-4147-A177-3AD203B41FA5}">
                      <a16:colId xmlns:a16="http://schemas.microsoft.com/office/drawing/2014/main" val="3412899982"/>
                    </a:ext>
                  </a:extLst>
                </a:gridCol>
                <a:gridCol w="836341">
                  <a:extLst>
                    <a:ext uri="{9D8B030D-6E8A-4147-A177-3AD203B41FA5}">
                      <a16:colId xmlns:a16="http://schemas.microsoft.com/office/drawing/2014/main" val="1273659494"/>
                    </a:ext>
                  </a:extLst>
                </a:gridCol>
                <a:gridCol w="836341">
                  <a:extLst>
                    <a:ext uri="{9D8B030D-6E8A-4147-A177-3AD203B41FA5}">
                      <a16:colId xmlns:a16="http://schemas.microsoft.com/office/drawing/2014/main" val="467569947"/>
                    </a:ext>
                  </a:extLst>
                </a:gridCol>
                <a:gridCol w="836341">
                  <a:extLst>
                    <a:ext uri="{9D8B030D-6E8A-4147-A177-3AD203B41FA5}">
                      <a16:colId xmlns:a16="http://schemas.microsoft.com/office/drawing/2014/main" val="1449020520"/>
                    </a:ext>
                  </a:extLst>
                </a:gridCol>
                <a:gridCol w="836341">
                  <a:extLst>
                    <a:ext uri="{9D8B030D-6E8A-4147-A177-3AD203B41FA5}">
                      <a16:colId xmlns:a16="http://schemas.microsoft.com/office/drawing/2014/main" val="3011318427"/>
                    </a:ext>
                  </a:extLst>
                </a:gridCol>
              </a:tblGrid>
              <a:tr h="456062">
                <a:tc>
                  <a:txBody>
                    <a:bodyPr/>
                    <a:lstStyle/>
                    <a:p>
                      <a:endParaRPr lang="en-US" dirty="0">
                        <a:latin typeface="Avenir" panose="02000503020000020003" pitchFamily="2" charset="0"/>
                      </a:endParaRPr>
                    </a:p>
                  </a:txBody>
                  <a:tcPr>
                    <a:solidFill>
                      <a:srgbClr val="00B050"/>
                    </a:solidFill>
                  </a:tcPr>
                </a:tc>
                <a:tc>
                  <a:txBody>
                    <a:bodyPr/>
                    <a:lstStyle/>
                    <a:p>
                      <a:r>
                        <a:rPr lang="en-US" dirty="0">
                          <a:latin typeface="Avenir" panose="02000503020000020003" pitchFamily="2" charset="0"/>
                        </a:rPr>
                        <a:t>cell1</a:t>
                      </a:r>
                    </a:p>
                  </a:txBody>
                  <a:tcPr>
                    <a:solidFill>
                      <a:srgbClr val="00B050"/>
                    </a:solidFill>
                  </a:tcPr>
                </a:tc>
                <a:tc>
                  <a:txBody>
                    <a:bodyPr/>
                    <a:lstStyle/>
                    <a:p>
                      <a:r>
                        <a:rPr lang="en-US" dirty="0">
                          <a:latin typeface="Avenir" panose="02000503020000020003" pitchFamily="2" charset="0"/>
                        </a:rPr>
                        <a:t>cell2</a:t>
                      </a:r>
                    </a:p>
                  </a:txBody>
                  <a:tcPr>
                    <a:solidFill>
                      <a:srgbClr val="00B050"/>
                    </a:solidFill>
                  </a:tcPr>
                </a:tc>
                <a:tc>
                  <a:txBody>
                    <a:bodyPr/>
                    <a:lstStyle/>
                    <a:p>
                      <a:r>
                        <a:rPr lang="en-US" dirty="0">
                          <a:latin typeface="Avenir" panose="02000503020000020003" pitchFamily="2" charset="0"/>
                        </a:rPr>
                        <a:t>cell3</a:t>
                      </a:r>
                    </a:p>
                  </a:txBody>
                  <a:tcPr>
                    <a:solidFill>
                      <a:srgbClr val="00B050"/>
                    </a:solidFill>
                  </a:tcPr>
                </a:tc>
                <a:tc>
                  <a:txBody>
                    <a:bodyPr/>
                    <a:lstStyle/>
                    <a:p>
                      <a:r>
                        <a:rPr lang="en-US" dirty="0">
                          <a:latin typeface="Avenir" panose="02000503020000020003" pitchFamily="2" charset="0"/>
                        </a:rPr>
                        <a:t>cell4</a:t>
                      </a:r>
                    </a:p>
                  </a:txBody>
                  <a:tcPr>
                    <a:solidFill>
                      <a:srgbClr val="00B050"/>
                    </a:solidFill>
                  </a:tcPr>
                </a:tc>
                <a:extLst>
                  <a:ext uri="{0D108BD9-81ED-4DB2-BD59-A6C34878D82A}">
                    <a16:rowId xmlns:a16="http://schemas.microsoft.com/office/drawing/2014/main" val="1438690250"/>
                  </a:ext>
                </a:extLst>
              </a:tr>
              <a:tr h="668568">
                <a:tc>
                  <a:txBody>
                    <a:bodyPr/>
                    <a:lstStyle/>
                    <a:p>
                      <a:r>
                        <a:rPr lang="en-US" dirty="0">
                          <a:solidFill>
                            <a:schemeClr val="bg1"/>
                          </a:solidFill>
                          <a:latin typeface="Avenir" panose="02000503020000020003" pitchFamily="2" charset="0"/>
                        </a:rPr>
                        <a:t>Gene1</a:t>
                      </a:r>
                    </a:p>
                  </a:txBody>
                  <a:tcPr>
                    <a:solidFill>
                      <a:srgbClr val="00B05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4</a:t>
                      </a:r>
                    </a:p>
                  </a:txBody>
                  <a:tcPr/>
                </a:tc>
                <a:extLst>
                  <a:ext uri="{0D108BD9-81ED-4DB2-BD59-A6C34878D82A}">
                    <a16:rowId xmlns:a16="http://schemas.microsoft.com/office/drawing/2014/main" val="1896136290"/>
                  </a:ext>
                </a:extLst>
              </a:tr>
              <a:tr h="577092">
                <a:tc>
                  <a:txBody>
                    <a:bodyPr/>
                    <a:lstStyle/>
                    <a:p>
                      <a:r>
                        <a:rPr lang="en-US" dirty="0">
                          <a:solidFill>
                            <a:schemeClr val="bg1"/>
                          </a:solidFill>
                          <a:latin typeface="Avenir" panose="02000503020000020003" pitchFamily="2" charset="0"/>
                        </a:rPr>
                        <a:t>Gene2</a:t>
                      </a:r>
                    </a:p>
                  </a:txBody>
                  <a:tcPr>
                    <a:solidFill>
                      <a:srgbClr val="00B05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2</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240319570"/>
                  </a:ext>
                </a:extLst>
              </a:tr>
              <a:tr h="577092">
                <a:tc>
                  <a:txBody>
                    <a:bodyPr/>
                    <a:lstStyle/>
                    <a:p>
                      <a:r>
                        <a:rPr lang="en-US" dirty="0">
                          <a:solidFill>
                            <a:schemeClr val="bg1"/>
                          </a:solidFill>
                          <a:latin typeface="Avenir" panose="02000503020000020003" pitchFamily="2" charset="0"/>
                        </a:rPr>
                        <a:t>Gene3</a:t>
                      </a:r>
                    </a:p>
                  </a:txBody>
                  <a:tcPr>
                    <a:solidFill>
                      <a:srgbClr val="00B05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3994094763"/>
                  </a:ext>
                </a:extLst>
              </a:tr>
            </a:tbl>
          </a:graphicData>
        </a:graphic>
      </p:graphicFrame>
      <p:graphicFrame>
        <p:nvGraphicFramePr>
          <p:cNvPr id="5" name="Table 4">
            <a:extLst>
              <a:ext uri="{FF2B5EF4-FFF2-40B4-BE49-F238E27FC236}">
                <a16:creationId xmlns:a16="http://schemas.microsoft.com/office/drawing/2014/main" id="{EC513C61-2D26-B44F-BE7E-C96EBC2CD865}"/>
              </a:ext>
            </a:extLst>
          </p:cNvPr>
          <p:cNvGraphicFramePr>
            <a:graphicFrameLocks noGrp="1"/>
          </p:cNvGraphicFramePr>
          <p:nvPr>
            <p:extLst>
              <p:ext uri="{D42A27DB-BD31-4B8C-83A1-F6EECF244321}">
                <p14:modId xmlns:p14="http://schemas.microsoft.com/office/powerpoint/2010/main" val="1665840928"/>
              </p:ext>
            </p:extLst>
          </p:nvPr>
        </p:nvGraphicFramePr>
        <p:xfrm>
          <a:off x="5898995" y="2177708"/>
          <a:ext cx="5783765" cy="2282870"/>
        </p:xfrm>
        <a:graphic>
          <a:graphicData uri="http://schemas.openxmlformats.org/drawingml/2006/table">
            <a:tbl>
              <a:tblPr firstRow="1" bandRow="1">
                <a:tableStyleId>{7DF18680-E054-41AD-8BC1-D1AEF772440D}</a:tableStyleId>
              </a:tblPr>
              <a:tblGrid>
                <a:gridCol w="1156753">
                  <a:extLst>
                    <a:ext uri="{9D8B030D-6E8A-4147-A177-3AD203B41FA5}">
                      <a16:colId xmlns:a16="http://schemas.microsoft.com/office/drawing/2014/main" val="3412899982"/>
                    </a:ext>
                  </a:extLst>
                </a:gridCol>
                <a:gridCol w="1156753">
                  <a:extLst>
                    <a:ext uri="{9D8B030D-6E8A-4147-A177-3AD203B41FA5}">
                      <a16:colId xmlns:a16="http://schemas.microsoft.com/office/drawing/2014/main" val="1273659494"/>
                    </a:ext>
                  </a:extLst>
                </a:gridCol>
                <a:gridCol w="1156753">
                  <a:extLst>
                    <a:ext uri="{9D8B030D-6E8A-4147-A177-3AD203B41FA5}">
                      <a16:colId xmlns:a16="http://schemas.microsoft.com/office/drawing/2014/main" val="467569947"/>
                    </a:ext>
                  </a:extLst>
                </a:gridCol>
                <a:gridCol w="1156753">
                  <a:extLst>
                    <a:ext uri="{9D8B030D-6E8A-4147-A177-3AD203B41FA5}">
                      <a16:colId xmlns:a16="http://schemas.microsoft.com/office/drawing/2014/main" val="1449020520"/>
                    </a:ext>
                  </a:extLst>
                </a:gridCol>
                <a:gridCol w="1156753">
                  <a:extLst>
                    <a:ext uri="{9D8B030D-6E8A-4147-A177-3AD203B41FA5}">
                      <a16:colId xmlns:a16="http://schemas.microsoft.com/office/drawing/2014/main" val="3011318427"/>
                    </a:ext>
                  </a:extLst>
                </a:gridCol>
              </a:tblGrid>
              <a:tr h="456062">
                <a:tc>
                  <a:txBody>
                    <a:bodyPr/>
                    <a:lstStyle/>
                    <a:p>
                      <a:endParaRPr lang="en-US" dirty="0">
                        <a:solidFill>
                          <a:schemeClr val="bg1"/>
                        </a:solidFill>
                        <a:latin typeface="Avenir" panose="02000503020000020003" pitchFamily="2" charset="0"/>
                      </a:endParaRPr>
                    </a:p>
                  </a:txBody>
                  <a:tcPr>
                    <a:solidFill>
                      <a:srgbClr val="00B0F0"/>
                    </a:solidFill>
                  </a:tcPr>
                </a:tc>
                <a:tc>
                  <a:txBody>
                    <a:bodyPr/>
                    <a:lstStyle/>
                    <a:p>
                      <a:r>
                        <a:rPr lang="en-US" dirty="0">
                          <a:latin typeface="Avenir" panose="02000503020000020003" pitchFamily="2" charset="0"/>
                        </a:rPr>
                        <a:t>cell1</a:t>
                      </a:r>
                    </a:p>
                  </a:txBody>
                  <a:tcPr>
                    <a:solidFill>
                      <a:srgbClr val="00B0F0"/>
                    </a:solidFill>
                  </a:tcPr>
                </a:tc>
                <a:tc>
                  <a:txBody>
                    <a:bodyPr/>
                    <a:lstStyle/>
                    <a:p>
                      <a:r>
                        <a:rPr lang="en-US" dirty="0">
                          <a:latin typeface="Avenir" panose="02000503020000020003" pitchFamily="2" charset="0"/>
                        </a:rPr>
                        <a:t>cell2</a:t>
                      </a:r>
                    </a:p>
                  </a:txBody>
                  <a:tcPr>
                    <a:solidFill>
                      <a:srgbClr val="00B0F0"/>
                    </a:solidFill>
                  </a:tcPr>
                </a:tc>
                <a:tc>
                  <a:txBody>
                    <a:bodyPr/>
                    <a:lstStyle/>
                    <a:p>
                      <a:r>
                        <a:rPr lang="en-US" dirty="0">
                          <a:latin typeface="Avenir" panose="02000503020000020003" pitchFamily="2" charset="0"/>
                        </a:rPr>
                        <a:t>cell3</a:t>
                      </a:r>
                    </a:p>
                  </a:txBody>
                  <a:tcPr>
                    <a:solidFill>
                      <a:srgbClr val="00B0F0"/>
                    </a:solidFill>
                  </a:tcPr>
                </a:tc>
                <a:tc>
                  <a:txBody>
                    <a:bodyPr/>
                    <a:lstStyle/>
                    <a:p>
                      <a:r>
                        <a:rPr lang="en-US" dirty="0">
                          <a:latin typeface="Avenir" panose="02000503020000020003" pitchFamily="2" charset="0"/>
                        </a:rPr>
                        <a:t>cell4</a:t>
                      </a:r>
                    </a:p>
                  </a:txBody>
                  <a:tcPr>
                    <a:solidFill>
                      <a:srgbClr val="00B0F0"/>
                    </a:solidFill>
                  </a:tcPr>
                </a:tc>
                <a:extLst>
                  <a:ext uri="{0D108BD9-81ED-4DB2-BD59-A6C34878D82A}">
                    <a16:rowId xmlns:a16="http://schemas.microsoft.com/office/drawing/2014/main" val="1438690250"/>
                  </a:ext>
                </a:extLst>
              </a:tr>
              <a:tr h="668568">
                <a:tc>
                  <a:txBody>
                    <a:bodyPr/>
                    <a:lstStyle/>
                    <a:p>
                      <a:r>
                        <a:rPr lang="en-US" sz="1600" dirty="0">
                          <a:solidFill>
                            <a:schemeClr val="bg1"/>
                          </a:solidFill>
                          <a:latin typeface="Avenir" panose="02000503020000020003" pitchFamily="2" charset="0"/>
                        </a:rPr>
                        <a:t>Antibody for CD4</a:t>
                      </a:r>
                    </a:p>
                  </a:txBody>
                  <a:tcPr>
                    <a:solidFill>
                      <a:srgbClr val="00B0F0"/>
                    </a:solidFill>
                  </a:tcPr>
                </a:tc>
                <a:tc>
                  <a:txBody>
                    <a:bodyPr/>
                    <a:lstStyle/>
                    <a:p>
                      <a:r>
                        <a:rPr lang="en-US" dirty="0">
                          <a:latin typeface="Avenir" panose="02000503020000020003" pitchFamily="2" charset="0"/>
                        </a:rPr>
                        <a:t>100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a:latin typeface="Avenir" panose="02000503020000020003" pitchFamily="2" charset="0"/>
                        </a:rPr>
                        <a:t>38</a:t>
                      </a:r>
                      <a:endParaRPr lang="en-US" dirty="0">
                        <a:latin typeface="Avenir" panose="02000503020000020003" pitchFamily="2" charset="0"/>
                      </a:endParaRPr>
                    </a:p>
                  </a:txBody>
                  <a:tcPr/>
                </a:tc>
                <a:extLst>
                  <a:ext uri="{0D108BD9-81ED-4DB2-BD59-A6C34878D82A}">
                    <a16:rowId xmlns:a16="http://schemas.microsoft.com/office/drawing/2014/main" val="1896136290"/>
                  </a:ext>
                </a:extLst>
              </a:tr>
              <a:tr h="577092">
                <a:tc>
                  <a:txBody>
                    <a:bodyPr/>
                    <a:lstStyle/>
                    <a:p>
                      <a:r>
                        <a:rPr lang="en-US" sz="1600" dirty="0">
                          <a:solidFill>
                            <a:schemeClr val="bg1"/>
                          </a:solidFill>
                          <a:latin typeface="Avenir" panose="02000503020000020003" pitchFamily="2" charset="0"/>
                        </a:rPr>
                        <a:t>Antibody for CD14</a:t>
                      </a:r>
                    </a:p>
                  </a:txBody>
                  <a:tcPr>
                    <a:solidFill>
                      <a:srgbClr val="00B0F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45</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240319570"/>
                  </a:ext>
                </a:extLst>
              </a:tr>
              <a:tr h="577092">
                <a:tc>
                  <a:txBody>
                    <a:bodyPr/>
                    <a:lstStyle/>
                    <a:p>
                      <a:r>
                        <a:rPr lang="en-US" sz="1600" dirty="0">
                          <a:solidFill>
                            <a:schemeClr val="bg1"/>
                          </a:solidFill>
                          <a:latin typeface="Avenir" panose="02000503020000020003" pitchFamily="2" charset="0"/>
                        </a:rPr>
                        <a:t>Antibody for CD56</a:t>
                      </a:r>
                    </a:p>
                  </a:txBody>
                  <a:tcPr>
                    <a:solidFill>
                      <a:srgbClr val="00B0F0"/>
                    </a:solidFill>
                  </a:tcPr>
                </a:tc>
                <a:tc>
                  <a:txBody>
                    <a:bodyPr/>
                    <a:lstStyle/>
                    <a:p>
                      <a:r>
                        <a:rPr lang="en-US" dirty="0">
                          <a:latin typeface="Avenir" panose="02000503020000020003" pitchFamily="2" charset="0"/>
                        </a:rPr>
                        <a:t>2</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3994094763"/>
                  </a:ext>
                </a:extLst>
              </a:tr>
            </a:tbl>
          </a:graphicData>
        </a:graphic>
      </p:graphicFrame>
      <p:sp>
        <p:nvSpPr>
          <p:cNvPr id="6" name="TextBox 5">
            <a:extLst>
              <a:ext uri="{FF2B5EF4-FFF2-40B4-BE49-F238E27FC236}">
                <a16:creationId xmlns:a16="http://schemas.microsoft.com/office/drawing/2014/main" id="{F8EB6D07-E7A2-4E47-A24E-D348524E281C}"/>
              </a:ext>
            </a:extLst>
          </p:cNvPr>
          <p:cNvSpPr txBox="1"/>
          <p:nvPr/>
        </p:nvSpPr>
        <p:spPr>
          <a:xfrm>
            <a:off x="2229031" y="1564866"/>
            <a:ext cx="1350050" cy="369332"/>
          </a:xfrm>
          <a:prstGeom prst="rect">
            <a:avLst/>
          </a:prstGeom>
          <a:noFill/>
        </p:spPr>
        <p:txBody>
          <a:bodyPr wrap="none" rtlCol="0">
            <a:spAutoFit/>
          </a:bodyPr>
          <a:lstStyle/>
          <a:p>
            <a:r>
              <a:rPr lang="en-US" dirty="0" err="1">
                <a:latin typeface="Avenir" panose="02000503020000020003" pitchFamily="2" charset="0"/>
              </a:rPr>
              <a:t>scRNA-Seq</a:t>
            </a:r>
            <a:endParaRPr lang="en-US" dirty="0">
              <a:latin typeface="Avenir" panose="02000503020000020003" pitchFamily="2" charset="0"/>
            </a:endParaRPr>
          </a:p>
        </p:txBody>
      </p:sp>
      <p:sp>
        <p:nvSpPr>
          <p:cNvPr id="7" name="TextBox 6">
            <a:extLst>
              <a:ext uri="{FF2B5EF4-FFF2-40B4-BE49-F238E27FC236}">
                <a16:creationId xmlns:a16="http://schemas.microsoft.com/office/drawing/2014/main" id="{1AC833E0-1514-004B-9A14-12FAD665FA04}"/>
              </a:ext>
            </a:extLst>
          </p:cNvPr>
          <p:cNvSpPr txBox="1"/>
          <p:nvPr/>
        </p:nvSpPr>
        <p:spPr>
          <a:xfrm>
            <a:off x="8548055" y="1564866"/>
            <a:ext cx="1149674" cy="369332"/>
          </a:xfrm>
          <a:prstGeom prst="rect">
            <a:avLst/>
          </a:prstGeom>
          <a:noFill/>
        </p:spPr>
        <p:txBody>
          <a:bodyPr wrap="none" rtlCol="0">
            <a:spAutoFit/>
          </a:bodyPr>
          <a:lstStyle/>
          <a:p>
            <a:r>
              <a:rPr lang="en-US" dirty="0">
                <a:latin typeface="Avenir" panose="02000503020000020003" pitchFamily="2" charset="0"/>
              </a:rPr>
              <a:t>CITE-</a:t>
            </a:r>
            <a:r>
              <a:rPr lang="en-US" dirty="0" err="1">
                <a:latin typeface="Avenir" panose="02000503020000020003" pitchFamily="2" charset="0"/>
              </a:rPr>
              <a:t>Seq</a:t>
            </a:r>
            <a:endParaRPr lang="en-US" dirty="0">
              <a:latin typeface="Avenir" panose="02000503020000020003" pitchFamily="2" charset="0"/>
            </a:endParaRPr>
          </a:p>
        </p:txBody>
      </p:sp>
      <p:sp>
        <p:nvSpPr>
          <p:cNvPr id="9" name="Todays talk">
            <a:extLst>
              <a:ext uri="{FF2B5EF4-FFF2-40B4-BE49-F238E27FC236}">
                <a16:creationId xmlns:a16="http://schemas.microsoft.com/office/drawing/2014/main" id="{E3A263BD-4AFE-2445-B0A3-FA9E2EC06C94}"/>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Pre-processing generates RNA count </a:t>
            </a:r>
          </a:p>
          <a:p>
            <a:r>
              <a:rPr lang="en-US" sz="3200" dirty="0"/>
              <a:t>and protein count matrices</a:t>
            </a:r>
          </a:p>
        </p:txBody>
      </p:sp>
    </p:spTree>
    <p:extLst>
      <p:ext uri="{BB962C8B-B14F-4D97-AF65-F5344CB8AC3E}">
        <p14:creationId xmlns:p14="http://schemas.microsoft.com/office/powerpoint/2010/main" val="4171199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3E1C5296-816D-9349-8F9A-EB9E6B0EF4B2}"/>
              </a:ext>
            </a:extLst>
          </p:cNvPr>
          <p:cNvPicPr>
            <a:picLocks noChangeAspect="1"/>
          </p:cNvPicPr>
          <p:nvPr/>
        </p:nvPicPr>
        <p:blipFill>
          <a:blip r:embed="rId2"/>
          <a:stretch>
            <a:fillRect/>
          </a:stretch>
        </p:blipFill>
        <p:spPr>
          <a:xfrm>
            <a:off x="2372809" y="1729918"/>
            <a:ext cx="7707537" cy="4896727"/>
          </a:xfrm>
          <a:prstGeom prst="rect">
            <a:avLst/>
          </a:prstGeom>
          <a:ln w="12700">
            <a:miter lim="400000"/>
          </a:ln>
        </p:spPr>
      </p:pic>
      <p:sp>
        <p:nvSpPr>
          <p:cNvPr id="5" name="Todays talk">
            <a:extLst>
              <a:ext uri="{FF2B5EF4-FFF2-40B4-BE49-F238E27FC236}">
                <a16:creationId xmlns:a16="http://schemas.microsoft.com/office/drawing/2014/main" id="{17E6B219-5E6A-0148-BBFF-FF93FBD155F4}"/>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Simultaneous protein and RNA measurement in single cells</a:t>
            </a:r>
          </a:p>
        </p:txBody>
      </p:sp>
    </p:spTree>
    <p:extLst>
      <p:ext uri="{BB962C8B-B14F-4D97-AF65-F5344CB8AC3E}">
        <p14:creationId xmlns:p14="http://schemas.microsoft.com/office/powerpoint/2010/main" val="3610323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95FBA6-154D-4F44-89AC-9B10A221CDFC}"/>
              </a:ext>
            </a:extLst>
          </p:cNvPr>
          <p:cNvSpPr/>
          <p:nvPr/>
        </p:nvSpPr>
        <p:spPr>
          <a:xfrm>
            <a:off x="838200" y="1334736"/>
            <a:ext cx="8580120" cy="2554545"/>
          </a:xfrm>
          <a:prstGeom prst="rect">
            <a:avLst/>
          </a:prstGeom>
        </p:spPr>
        <p:txBody>
          <a:bodyPr wrap="square">
            <a:spAutoFit/>
          </a:bodyPr>
          <a:lstStyle/>
          <a:p>
            <a:pPr marL="285750" indent="-285750">
              <a:buFont typeface="Arial" panose="020B0604020202020204" pitchFamily="34" charset="0"/>
              <a:buChar char="•"/>
            </a:pPr>
            <a:r>
              <a:rPr lang="en-US" sz="2000" dirty="0">
                <a:latin typeface="Avenir" panose="02000503020000020003" pitchFamily="2" charset="0"/>
              </a:rPr>
              <a:t>Cell Hashing enables sample multiplexing and super-loading on single cell RNA-sequencing platforms.</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solidFill>
                  <a:srgbClr val="242424"/>
                </a:solidFill>
                <a:latin typeface="Avenir" panose="02000503020000020003" pitchFamily="2" charset="0"/>
              </a:rPr>
              <a:t>Cell Hashing uses a series of oligo-tagged antibodies against ubiquitously expressed surface proteins with different barcodes to uniquely label cells from distinct samples, which can be subsequently pooled in one </a:t>
            </a:r>
            <a:r>
              <a:rPr lang="en-US" sz="2000" dirty="0" err="1">
                <a:solidFill>
                  <a:srgbClr val="242424"/>
                </a:solidFill>
                <a:latin typeface="Avenir" panose="02000503020000020003" pitchFamily="2" charset="0"/>
              </a:rPr>
              <a:t>scRNA</a:t>
            </a:r>
            <a:r>
              <a:rPr lang="en-US" sz="2000" dirty="0">
                <a:solidFill>
                  <a:srgbClr val="242424"/>
                </a:solidFill>
                <a:latin typeface="Avenir" panose="02000503020000020003" pitchFamily="2" charset="0"/>
              </a:rPr>
              <a:t>-seq run.</a:t>
            </a:r>
            <a:endParaRPr lang="en-US" sz="2000" dirty="0">
              <a:latin typeface="Avenir" panose="02000503020000020003" pitchFamily="2" charset="0"/>
            </a:endParaRPr>
          </a:p>
          <a:p>
            <a:endParaRPr lang="en-US" sz="2000" dirty="0">
              <a:latin typeface="Avenir" panose="02000503020000020003" pitchFamily="2" charset="0"/>
            </a:endParaRPr>
          </a:p>
        </p:txBody>
      </p:sp>
      <p:pic>
        <p:nvPicPr>
          <p:cNvPr id="7" name="Picture 6">
            <a:extLst>
              <a:ext uri="{FF2B5EF4-FFF2-40B4-BE49-F238E27FC236}">
                <a16:creationId xmlns:a16="http://schemas.microsoft.com/office/drawing/2014/main" id="{F2BCFE8A-9AE6-E941-9B99-38B222E9E370}"/>
              </a:ext>
            </a:extLst>
          </p:cNvPr>
          <p:cNvPicPr>
            <a:picLocks noChangeAspect="1"/>
          </p:cNvPicPr>
          <p:nvPr/>
        </p:nvPicPr>
        <p:blipFill rotWithShape="1">
          <a:blip r:embed="rId2"/>
          <a:srcRect r="16259"/>
          <a:stretch/>
        </p:blipFill>
        <p:spPr>
          <a:xfrm>
            <a:off x="2424176" y="4125468"/>
            <a:ext cx="7789672" cy="1077468"/>
          </a:xfrm>
          <a:prstGeom prst="rect">
            <a:avLst/>
          </a:prstGeom>
        </p:spPr>
      </p:pic>
      <p:sp>
        <p:nvSpPr>
          <p:cNvPr id="3" name="Rectangle 2">
            <a:extLst>
              <a:ext uri="{FF2B5EF4-FFF2-40B4-BE49-F238E27FC236}">
                <a16:creationId xmlns:a16="http://schemas.microsoft.com/office/drawing/2014/main" id="{33999F02-AE25-854B-9B2D-049526C8EEAB}"/>
              </a:ext>
            </a:extLst>
          </p:cNvPr>
          <p:cNvSpPr/>
          <p:nvPr/>
        </p:nvSpPr>
        <p:spPr>
          <a:xfrm>
            <a:off x="2081774" y="5261985"/>
            <a:ext cx="623889" cy="369332"/>
          </a:xfrm>
          <a:prstGeom prst="rect">
            <a:avLst/>
          </a:prstGeom>
        </p:spPr>
        <p:txBody>
          <a:bodyPr wrap="none">
            <a:spAutoFit/>
          </a:bodyPr>
          <a:lstStyle/>
          <a:p>
            <a:r>
              <a:rPr lang="en-US" dirty="0"/>
              <a:t>B2M</a:t>
            </a:r>
          </a:p>
        </p:txBody>
      </p:sp>
      <p:sp>
        <p:nvSpPr>
          <p:cNvPr id="6" name="Rectangle 5">
            <a:extLst>
              <a:ext uri="{FF2B5EF4-FFF2-40B4-BE49-F238E27FC236}">
                <a16:creationId xmlns:a16="http://schemas.microsoft.com/office/drawing/2014/main" id="{C954B69D-9242-D840-8B1D-F939FE42BA47}"/>
              </a:ext>
            </a:extLst>
          </p:cNvPr>
          <p:cNvSpPr/>
          <p:nvPr/>
        </p:nvSpPr>
        <p:spPr>
          <a:xfrm>
            <a:off x="3661530" y="5261985"/>
            <a:ext cx="623889" cy="369332"/>
          </a:xfrm>
          <a:prstGeom prst="rect">
            <a:avLst/>
          </a:prstGeom>
        </p:spPr>
        <p:txBody>
          <a:bodyPr wrap="none">
            <a:spAutoFit/>
          </a:bodyPr>
          <a:lstStyle/>
          <a:p>
            <a:r>
              <a:rPr lang="en-US" dirty="0"/>
              <a:t>B2M</a:t>
            </a:r>
          </a:p>
        </p:txBody>
      </p:sp>
      <p:sp>
        <p:nvSpPr>
          <p:cNvPr id="8" name="Rectangle 7">
            <a:extLst>
              <a:ext uri="{FF2B5EF4-FFF2-40B4-BE49-F238E27FC236}">
                <a16:creationId xmlns:a16="http://schemas.microsoft.com/office/drawing/2014/main" id="{1750F854-6843-B343-8974-EB192711A902}"/>
              </a:ext>
            </a:extLst>
          </p:cNvPr>
          <p:cNvSpPr/>
          <p:nvPr/>
        </p:nvSpPr>
        <p:spPr>
          <a:xfrm>
            <a:off x="5241286" y="5261985"/>
            <a:ext cx="623889" cy="369332"/>
          </a:xfrm>
          <a:prstGeom prst="rect">
            <a:avLst/>
          </a:prstGeom>
        </p:spPr>
        <p:txBody>
          <a:bodyPr wrap="none">
            <a:spAutoFit/>
          </a:bodyPr>
          <a:lstStyle/>
          <a:p>
            <a:r>
              <a:rPr lang="en-US" dirty="0"/>
              <a:t>B2M</a:t>
            </a:r>
          </a:p>
        </p:txBody>
      </p:sp>
      <p:sp>
        <p:nvSpPr>
          <p:cNvPr id="9" name="Rectangle 8">
            <a:extLst>
              <a:ext uri="{FF2B5EF4-FFF2-40B4-BE49-F238E27FC236}">
                <a16:creationId xmlns:a16="http://schemas.microsoft.com/office/drawing/2014/main" id="{E12B12B6-BB7B-954F-AE85-53D99AC6B3BA}"/>
              </a:ext>
            </a:extLst>
          </p:cNvPr>
          <p:cNvSpPr/>
          <p:nvPr/>
        </p:nvSpPr>
        <p:spPr>
          <a:xfrm>
            <a:off x="6992027" y="5261985"/>
            <a:ext cx="623889" cy="369332"/>
          </a:xfrm>
          <a:prstGeom prst="rect">
            <a:avLst/>
          </a:prstGeom>
        </p:spPr>
        <p:txBody>
          <a:bodyPr wrap="none">
            <a:spAutoFit/>
          </a:bodyPr>
          <a:lstStyle/>
          <a:p>
            <a:r>
              <a:rPr lang="en-US" dirty="0"/>
              <a:t>B2M</a:t>
            </a:r>
          </a:p>
        </p:txBody>
      </p:sp>
      <p:sp>
        <p:nvSpPr>
          <p:cNvPr id="10" name="Rectangle 9">
            <a:extLst>
              <a:ext uri="{FF2B5EF4-FFF2-40B4-BE49-F238E27FC236}">
                <a16:creationId xmlns:a16="http://schemas.microsoft.com/office/drawing/2014/main" id="{FD91631A-4A45-3849-A42C-481FE784A2C9}"/>
              </a:ext>
            </a:extLst>
          </p:cNvPr>
          <p:cNvSpPr/>
          <p:nvPr/>
        </p:nvSpPr>
        <p:spPr>
          <a:xfrm>
            <a:off x="8586652" y="5261985"/>
            <a:ext cx="623889" cy="369332"/>
          </a:xfrm>
          <a:prstGeom prst="rect">
            <a:avLst/>
          </a:prstGeom>
        </p:spPr>
        <p:txBody>
          <a:bodyPr wrap="none">
            <a:spAutoFit/>
          </a:bodyPr>
          <a:lstStyle/>
          <a:p>
            <a:r>
              <a:rPr lang="en-US" dirty="0"/>
              <a:t>B2M</a:t>
            </a:r>
          </a:p>
        </p:txBody>
      </p:sp>
      <p:sp>
        <p:nvSpPr>
          <p:cNvPr id="11" name="Todays talk">
            <a:extLst>
              <a:ext uri="{FF2B5EF4-FFF2-40B4-BE49-F238E27FC236}">
                <a16:creationId xmlns:a16="http://schemas.microsoft.com/office/drawing/2014/main" id="{044B54A9-487B-C242-8F3D-48F3EFA4C03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Cell hashing using CITE-</a:t>
            </a:r>
            <a:r>
              <a:rPr lang="en-US" sz="3200" dirty="0" err="1"/>
              <a:t>Seq</a:t>
            </a:r>
            <a:endParaRPr lang="en-US" sz="3200" dirty="0"/>
          </a:p>
        </p:txBody>
      </p:sp>
    </p:spTree>
    <p:extLst>
      <p:ext uri="{BB962C8B-B14F-4D97-AF65-F5344CB8AC3E}">
        <p14:creationId xmlns:p14="http://schemas.microsoft.com/office/powerpoint/2010/main" val="287409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36F167-B59C-6E4A-970A-4C451944D0C5}"/>
              </a:ext>
            </a:extLst>
          </p:cNvPr>
          <p:cNvSpPr/>
          <p:nvPr/>
        </p:nvSpPr>
        <p:spPr>
          <a:xfrm>
            <a:off x="268574" y="1478609"/>
            <a:ext cx="10427208" cy="707886"/>
          </a:xfrm>
          <a:prstGeom prst="rect">
            <a:avLst/>
          </a:prstGeom>
        </p:spPr>
        <p:txBody>
          <a:bodyPr wrap="square">
            <a:spAutoFit/>
          </a:bodyPr>
          <a:lstStyle/>
          <a:p>
            <a:r>
              <a:rPr lang="en-US" sz="2000" dirty="0">
                <a:solidFill>
                  <a:srgbClr val="242424"/>
                </a:solidFill>
                <a:latin typeface="Avenir" panose="02000503020000020003" pitchFamily="2" charset="0"/>
              </a:rPr>
              <a:t>By sequencing these tags alongside the cellular transcriptome, we can assign each cell to its sample of origin, and robustly identify doublets originating from multiple samples.</a:t>
            </a:r>
            <a:endParaRPr lang="en-US" sz="2000" dirty="0">
              <a:latin typeface="Avenir" panose="02000503020000020003" pitchFamily="2" charset="0"/>
            </a:endParaRPr>
          </a:p>
        </p:txBody>
      </p:sp>
      <p:pic>
        <p:nvPicPr>
          <p:cNvPr id="8" name="Picture 7">
            <a:extLst>
              <a:ext uri="{FF2B5EF4-FFF2-40B4-BE49-F238E27FC236}">
                <a16:creationId xmlns:a16="http://schemas.microsoft.com/office/drawing/2014/main" id="{28ED8871-D52E-A34F-A873-7E2BE4B63D73}"/>
              </a:ext>
            </a:extLst>
          </p:cNvPr>
          <p:cNvPicPr>
            <a:picLocks noChangeAspect="1"/>
          </p:cNvPicPr>
          <p:nvPr/>
        </p:nvPicPr>
        <p:blipFill>
          <a:blip r:embed="rId2"/>
          <a:stretch>
            <a:fillRect/>
          </a:stretch>
        </p:blipFill>
        <p:spPr>
          <a:xfrm>
            <a:off x="963168" y="2729484"/>
            <a:ext cx="10229088" cy="3835908"/>
          </a:xfrm>
          <a:prstGeom prst="rect">
            <a:avLst/>
          </a:prstGeom>
        </p:spPr>
      </p:pic>
      <p:sp>
        <p:nvSpPr>
          <p:cNvPr id="5" name="Todays talk">
            <a:extLst>
              <a:ext uri="{FF2B5EF4-FFF2-40B4-BE49-F238E27FC236}">
                <a16:creationId xmlns:a16="http://schemas.microsoft.com/office/drawing/2014/main" id="{49D10CB2-37FE-0945-BF7F-56BEE25D6A9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With cell hashing, we can “overload” the 10x channel</a:t>
            </a:r>
          </a:p>
        </p:txBody>
      </p:sp>
    </p:spTree>
    <p:extLst>
      <p:ext uri="{BB962C8B-B14F-4D97-AF65-F5344CB8AC3E}">
        <p14:creationId xmlns:p14="http://schemas.microsoft.com/office/powerpoint/2010/main" val="2546205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5C956-10EF-9942-9060-B97AE7434630}"/>
              </a:ext>
            </a:extLst>
          </p:cNvPr>
          <p:cNvPicPr>
            <a:picLocks noChangeAspect="1"/>
          </p:cNvPicPr>
          <p:nvPr/>
        </p:nvPicPr>
        <p:blipFill>
          <a:blip r:embed="rId3"/>
          <a:stretch>
            <a:fillRect/>
          </a:stretch>
        </p:blipFill>
        <p:spPr>
          <a:xfrm>
            <a:off x="0" y="2284841"/>
            <a:ext cx="12192000" cy="4234347"/>
          </a:xfrm>
          <a:prstGeom prst="rect">
            <a:avLst/>
          </a:prstGeom>
        </p:spPr>
      </p:pic>
      <p:sp>
        <p:nvSpPr>
          <p:cNvPr id="3" name="Rectangle 2">
            <a:extLst>
              <a:ext uri="{FF2B5EF4-FFF2-40B4-BE49-F238E27FC236}">
                <a16:creationId xmlns:a16="http://schemas.microsoft.com/office/drawing/2014/main" id="{F09151A9-F31C-E849-BF85-D794709DE4C4}"/>
              </a:ext>
            </a:extLst>
          </p:cNvPr>
          <p:cNvSpPr/>
          <p:nvPr/>
        </p:nvSpPr>
        <p:spPr>
          <a:xfrm>
            <a:off x="0" y="1217967"/>
            <a:ext cx="11875477" cy="1015663"/>
          </a:xfrm>
          <a:prstGeom prst="rect">
            <a:avLst/>
          </a:prstGeom>
        </p:spPr>
        <p:txBody>
          <a:bodyPr wrap="square">
            <a:spAutoFit/>
          </a:bodyPr>
          <a:lstStyle/>
          <a:p>
            <a:r>
              <a:rPr lang="en-US" sz="2000" dirty="0">
                <a:latin typeface="Avenir" panose="02000503020000020003" pitchFamily="2" charset="0"/>
              </a:rPr>
              <a:t>In the cell nucleus, the chromosomes contain tightly packed chromatin material. Part of the chromatin is open and accessible to many regulatory factors who control the expression and suppression of a variety of genes. </a:t>
            </a:r>
          </a:p>
        </p:txBody>
      </p:sp>
      <p:sp>
        <p:nvSpPr>
          <p:cNvPr id="6" name="Rectangle 5">
            <a:extLst>
              <a:ext uri="{FF2B5EF4-FFF2-40B4-BE49-F238E27FC236}">
                <a16:creationId xmlns:a16="http://schemas.microsoft.com/office/drawing/2014/main" id="{8D103791-B00D-8943-B02D-741F48575248}"/>
              </a:ext>
            </a:extLst>
          </p:cNvPr>
          <p:cNvSpPr/>
          <p:nvPr/>
        </p:nvSpPr>
        <p:spPr>
          <a:xfrm>
            <a:off x="4113759" y="6570399"/>
            <a:ext cx="4203267" cy="276999"/>
          </a:xfrm>
          <a:prstGeom prst="rect">
            <a:avLst/>
          </a:prstGeom>
        </p:spPr>
        <p:txBody>
          <a:bodyPr wrap="none">
            <a:spAutoFit/>
          </a:bodyPr>
          <a:lstStyle/>
          <a:p>
            <a:r>
              <a:rPr lang="en-US" sz="1200" dirty="0">
                <a:latin typeface="Avenir" panose="02000503020000020003" pitchFamily="2" charset="0"/>
              </a:rPr>
              <a:t>“How Single-Cell ATAC-Seq Works”, </a:t>
            </a:r>
            <a:r>
              <a:rPr lang="en-US" sz="1200" dirty="0">
                <a:latin typeface="Avenir" panose="02000503020000020003" pitchFamily="2" charset="0"/>
                <a:hlinkClick r:id="rId4"/>
              </a:rPr>
              <a:t>Bio-Rad Laboratories</a:t>
            </a:r>
            <a:endParaRPr lang="en-US" sz="1200" b="0" i="0" dirty="0">
              <a:effectLst/>
              <a:latin typeface="Avenir" panose="02000503020000020003" pitchFamily="2" charset="0"/>
            </a:endParaRPr>
          </a:p>
        </p:txBody>
      </p:sp>
      <p:sp>
        <p:nvSpPr>
          <p:cNvPr id="7" name="Todays talk">
            <a:extLst>
              <a:ext uri="{FF2B5EF4-FFF2-40B4-BE49-F238E27FC236}">
                <a16:creationId xmlns:a16="http://schemas.microsoft.com/office/drawing/2014/main" id="{1069E0CC-C187-7F4E-8580-843B702ABCF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ATAC-</a:t>
            </a:r>
            <a:r>
              <a:rPr lang="en-US" sz="3200" dirty="0" err="1"/>
              <a:t>Seq</a:t>
            </a:r>
            <a:r>
              <a:rPr lang="en-US" sz="3200" dirty="0"/>
              <a:t> detects accessible chromatin regions</a:t>
            </a:r>
          </a:p>
        </p:txBody>
      </p:sp>
    </p:spTree>
    <p:extLst>
      <p:ext uri="{BB962C8B-B14F-4D97-AF65-F5344CB8AC3E}">
        <p14:creationId xmlns:p14="http://schemas.microsoft.com/office/powerpoint/2010/main" val="1777107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40" y="1451113"/>
            <a:ext cx="2377440" cy="237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p:cNvSpPr/>
          <p:nvPr/>
        </p:nvSpPr>
        <p:spPr>
          <a:xfrm>
            <a:off x="205340" y="1051003"/>
            <a:ext cx="2074607"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MERFISH (RNA)</a:t>
            </a:r>
            <a:endParaRPr lang="en-US" sz="2000" b="1" dirty="0">
              <a:latin typeface="Avenir" panose="02000503020000020003" pitchFamily="2" charset="0"/>
              <a:cs typeface="Arial" panose="020B0604020202020204" pitchFamily="34" charset="0"/>
            </a:endParaRPr>
          </a:p>
        </p:txBody>
      </p:sp>
      <p:sp>
        <p:nvSpPr>
          <p:cNvPr id="14" name="Todays talk">
            <a:extLst>
              <a:ext uri="{FF2B5EF4-FFF2-40B4-BE49-F238E27FC236}">
                <a16:creationId xmlns:a16="http://schemas.microsoft.com/office/drawing/2014/main" id="{F74A2929-A60C-6047-92C5-AB0BE0B1A6D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Ongoing developments in single-cell genomics:</a:t>
            </a:r>
          </a:p>
          <a:p>
            <a:r>
              <a:rPr lang="en-US" sz="3200" dirty="0"/>
              <a:t>Growing toolbox for spatial genomics</a:t>
            </a:r>
          </a:p>
        </p:txBody>
      </p:sp>
      <p:sp>
        <p:nvSpPr>
          <p:cNvPr id="17" name="Rectangle 16">
            <a:extLst>
              <a:ext uri="{FF2B5EF4-FFF2-40B4-BE49-F238E27FC236}">
                <a16:creationId xmlns:a16="http://schemas.microsoft.com/office/drawing/2014/main" id="{01D72D6C-A8B4-2946-B735-FC19C4A5F6E1}"/>
              </a:ext>
            </a:extLst>
          </p:cNvPr>
          <p:cNvSpPr/>
          <p:nvPr/>
        </p:nvSpPr>
        <p:spPr>
          <a:xfrm>
            <a:off x="7871381" y="6249155"/>
            <a:ext cx="4320619" cy="646331"/>
          </a:xfrm>
          <a:prstGeom prst="rect">
            <a:avLst/>
          </a:prstGeom>
        </p:spPr>
        <p:txBody>
          <a:bodyPr wrap="square">
            <a:spAutoFit/>
          </a:bodyPr>
          <a:lstStyle/>
          <a:p>
            <a:pPr algn="r"/>
            <a:r>
              <a:rPr lang="fr-FR" sz="1200" dirty="0" err="1">
                <a:latin typeface="Avenir" panose="02000503020000020003" pitchFamily="2" charset="0"/>
              </a:rPr>
              <a:t>Moffitt</a:t>
            </a:r>
            <a:r>
              <a:rPr lang="fr-FR" sz="1200" dirty="0">
                <a:latin typeface="Avenir" panose="02000503020000020003" pitchFamily="2" charset="0"/>
              </a:rPr>
              <a:t> J.R. et al. (2016) </a:t>
            </a:r>
            <a:r>
              <a:rPr lang="fr-FR" sz="1200" i="1" dirty="0">
                <a:latin typeface="Avenir" panose="02000503020000020003" pitchFamily="2" charset="0"/>
              </a:rPr>
              <a:t>PNAS</a:t>
            </a:r>
            <a:r>
              <a:rPr lang="fr-FR" sz="1200" dirty="0">
                <a:latin typeface="Avenir" panose="02000503020000020003" pitchFamily="2" charset="0"/>
              </a:rPr>
              <a:t> 113: 11046-11051.</a:t>
            </a:r>
          </a:p>
          <a:p>
            <a:pPr algn="r"/>
            <a:r>
              <a:rPr lang="fr-FR" sz="1200" dirty="0" err="1">
                <a:latin typeface="Avenir" panose="02000503020000020003" pitchFamily="2" charset="0"/>
              </a:rPr>
              <a:t>Goltsev</a:t>
            </a:r>
            <a:r>
              <a:rPr lang="fr-FR" sz="1200" dirty="0">
                <a:latin typeface="Avenir" panose="02000503020000020003" pitchFamily="2" charset="0"/>
              </a:rPr>
              <a:t> Y. et al. (2018) </a:t>
            </a:r>
            <a:r>
              <a:rPr lang="fr-FR" sz="1200" i="1" dirty="0" err="1">
                <a:latin typeface="Avenir" panose="02000503020000020003" pitchFamily="2" charset="0"/>
              </a:rPr>
              <a:t>Cell</a:t>
            </a:r>
            <a:r>
              <a:rPr lang="fr-FR" sz="1200" i="1" dirty="0">
                <a:latin typeface="Avenir" panose="02000503020000020003" pitchFamily="2" charset="0"/>
              </a:rPr>
              <a:t>. </a:t>
            </a:r>
            <a:r>
              <a:rPr lang="fr-FR" sz="1200" dirty="0">
                <a:latin typeface="Avenir" panose="02000503020000020003" pitchFamily="2" charset="0"/>
              </a:rPr>
              <a:t>174: 968-981.</a:t>
            </a:r>
          </a:p>
          <a:p>
            <a:pPr algn="r"/>
            <a:r>
              <a:rPr lang="fr-FR" sz="1200" dirty="0" err="1">
                <a:latin typeface="Avenir" panose="02000503020000020003" pitchFamily="2" charset="0"/>
              </a:rPr>
              <a:t>Vickovic</a:t>
            </a:r>
            <a:r>
              <a:rPr lang="fr-FR" sz="1200" dirty="0">
                <a:latin typeface="Avenir" panose="02000503020000020003" pitchFamily="2" charset="0"/>
              </a:rPr>
              <a:t> S. et al. (2019) </a:t>
            </a:r>
            <a:r>
              <a:rPr lang="fr-FR" sz="1200" i="1" dirty="0">
                <a:latin typeface="Avenir" panose="02000503020000020003" pitchFamily="2" charset="0"/>
              </a:rPr>
              <a:t>Nature </a:t>
            </a:r>
            <a:r>
              <a:rPr lang="fr-FR" sz="1200" i="1" dirty="0" err="1">
                <a:latin typeface="Avenir" panose="02000503020000020003" pitchFamily="2" charset="0"/>
              </a:rPr>
              <a:t>Methods</a:t>
            </a:r>
            <a:r>
              <a:rPr lang="fr-FR" sz="1200" i="1" dirty="0">
                <a:latin typeface="Avenir" panose="02000503020000020003" pitchFamily="2" charset="0"/>
              </a:rPr>
              <a:t>.</a:t>
            </a:r>
            <a:r>
              <a:rPr lang="fr-FR" sz="1200" dirty="0">
                <a:latin typeface="Avenir" panose="02000503020000020003" pitchFamily="2" charset="0"/>
              </a:rPr>
              <a:t> 16: 987–990.</a:t>
            </a:r>
          </a:p>
        </p:txBody>
      </p:sp>
      <p:pic>
        <p:nvPicPr>
          <p:cNvPr id="2" name="Picture 1">
            <a:extLst>
              <a:ext uri="{FF2B5EF4-FFF2-40B4-BE49-F238E27FC236}">
                <a16:creationId xmlns:a16="http://schemas.microsoft.com/office/drawing/2014/main" id="{68D46B3F-A936-6148-AE75-4ED4FB0FF760}"/>
              </a:ext>
            </a:extLst>
          </p:cNvPr>
          <p:cNvPicPr>
            <a:picLocks noChangeAspect="1"/>
          </p:cNvPicPr>
          <p:nvPr/>
        </p:nvPicPr>
        <p:blipFill rotWithShape="1">
          <a:blip r:embed="rId4"/>
          <a:srcRect r="54124"/>
          <a:stretch/>
        </p:blipFill>
        <p:spPr>
          <a:xfrm>
            <a:off x="9070893" y="1098549"/>
            <a:ext cx="2691141" cy="3040012"/>
          </a:xfrm>
          <a:prstGeom prst="rect">
            <a:avLst/>
          </a:prstGeom>
        </p:spPr>
      </p:pic>
      <p:pic>
        <p:nvPicPr>
          <p:cNvPr id="3" name="Picture 2">
            <a:extLst>
              <a:ext uri="{FF2B5EF4-FFF2-40B4-BE49-F238E27FC236}">
                <a16:creationId xmlns:a16="http://schemas.microsoft.com/office/drawing/2014/main" id="{DA86550A-CDF4-5E4B-B181-88340D77B961}"/>
              </a:ext>
            </a:extLst>
          </p:cNvPr>
          <p:cNvPicPr>
            <a:picLocks noChangeAspect="1"/>
          </p:cNvPicPr>
          <p:nvPr/>
        </p:nvPicPr>
        <p:blipFill rotWithShape="1">
          <a:blip r:embed="rId5"/>
          <a:srcRect r="58016"/>
          <a:stretch/>
        </p:blipFill>
        <p:spPr>
          <a:xfrm>
            <a:off x="3359510" y="3531168"/>
            <a:ext cx="4822956" cy="2011552"/>
          </a:xfrm>
          <a:prstGeom prst="rect">
            <a:avLst/>
          </a:prstGeom>
        </p:spPr>
      </p:pic>
      <p:sp>
        <p:nvSpPr>
          <p:cNvPr id="18" name="Rectangle 17">
            <a:extLst>
              <a:ext uri="{FF2B5EF4-FFF2-40B4-BE49-F238E27FC236}">
                <a16:creationId xmlns:a16="http://schemas.microsoft.com/office/drawing/2014/main" id="{56868576-4F09-A341-BB9B-B86387C8005F}"/>
              </a:ext>
            </a:extLst>
          </p:cNvPr>
          <p:cNvSpPr/>
          <p:nvPr/>
        </p:nvSpPr>
        <p:spPr>
          <a:xfrm>
            <a:off x="3158926" y="3155465"/>
            <a:ext cx="5335820"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High Density </a:t>
            </a:r>
            <a:r>
              <a:rPr lang="en-US" sz="2000" b="1">
                <a:latin typeface="Avenir" panose="02000503020000020003" pitchFamily="2" charset="0"/>
                <a:cs typeface="Arial" panose="020B0604020202020204" pitchFamily="34" charset="0"/>
                <a:sym typeface="Avenir Heavy"/>
              </a:rPr>
              <a:t>Spatial Transcriptomics </a:t>
            </a:r>
            <a:r>
              <a:rPr lang="en-US" sz="2000" b="1" dirty="0">
                <a:latin typeface="Avenir" panose="02000503020000020003" pitchFamily="2" charset="0"/>
                <a:cs typeface="Arial" panose="020B0604020202020204" pitchFamily="34" charset="0"/>
                <a:sym typeface="Avenir Heavy"/>
              </a:rPr>
              <a:t>(RNA)</a:t>
            </a:r>
            <a:endParaRPr lang="en-US" sz="2000" b="1" dirty="0">
              <a:latin typeface="Avenir"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85A43570-987F-E44C-B6C4-043756DAD71D}"/>
              </a:ext>
            </a:extLst>
          </p:cNvPr>
          <p:cNvSpPr/>
          <p:nvPr/>
        </p:nvSpPr>
        <p:spPr>
          <a:xfrm>
            <a:off x="9343624" y="985932"/>
            <a:ext cx="2203039"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CODEX (protein)</a:t>
            </a:r>
            <a:endParaRPr lang="en-US" sz="2000" b="1" dirty="0">
              <a:latin typeface="Avenir" panose="02000503020000020003" pitchFamily="2" charset="0"/>
              <a:cs typeface="Arial" panose="020B0604020202020204" pitchFamily="34" charset="0"/>
            </a:endParaRPr>
          </a:p>
        </p:txBody>
      </p:sp>
      <p:sp>
        <p:nvSpPr>
          <p:cNvPr id="20" name="Rectangle 19">
            <a:extLst>
              <a:ext uri="{FF2B5EF4-FFF2-40B4-BE49-F238E27FC236}">
                <a16:creationId xmlns:a16="http://schemas.microsoft.com/office/drawing/2014/main" id="{1B92EB7B-E161-E244-BA6A-F48728D67FDF}"/>
              </a:ext>
            </a:extLst>
          </p:cNvPr>
          <p:cNvSpPr/>
          <p:nvPr/>
        </p:nvSpPr>
        <p:spPr>
          <a:xfrm>
            <a:off x="1725087" y="4597274"/>
            <a:ext cx="1634422" cy="369332"/>
          </a:xfrm>
          <a:prstGeom prst="rect">
            <a:avLst/>
          </a:prstGeom>
        </p:spPr>
        <p:txBody>
          <a:bodyPr wrap="none">
            <a:spAutoFit/>
          </a:bodyPr>
          <a:lstStyle/>
          <a:p>
            <a:r>
              <a:rPr lang="en-US" dirty="0">
                <a:latin typeface="Avenir" panose="02000503020000020003" pitchFamily="2" charset="0"/>
                <a:cs typeface="Arial" panose="020B0604020202020204" pitchFamily="34" charset="0"/>
                <a:sym typeface="Avenir Heavy"/>
              </a:rPr>
              <a:t>breast cancer</a:t>
            </a:r>
            <a:endParaRPr lang="en-US" dirty="0">
              <a:latin typeface="Avenir"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AC361DB-E5F3-0143-A9B7-31DC030F245F}"/>
              </a:ext>
            </a:extLst>
          </p:cNvPr>
          <p:cNvSpPr/>
          <p:nvPr/>
        </p:nvSpPr>
        <p:spPr>
          <a:xfrm>
            <a:off x="8913658" y="1046204"/>
            <a:ext cx="356502" cy="29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460373-841F-2543-82CA-0D44D3BF8CD7}"/>
              </a:ext>
            </a:extLst>
          </p:cNvPr>
          <p:cNvSpPr/>
          <p:nvPr/>
        </p:nvSpPr>
        <p:spPr>
          <a:xfrm>
            <a:off x="7546978" y="2452622"/>
            <a:ext cx="1617751" cy="369332"/>
          </a:xfrm>
          <a:prstGeom prst="rect">
            <a:avLst/>
          </a:prstGeom>
        </p:spPr>
        <p:txBody>
          <a:bodyPr wrap="none">
            <a:spAutoFit/>
          </a:bodyPr>
          <a:lstStyle/>
          <a:p>
            <a:r>
              <a:rPr lang="en-US" dirty="0">
                <a:latin typeface="Avenir" panose="02000503020000020003" pitchFamily="2" charset="0"/>
                <a:cs typeface="Arial" panose="020B0604020202020204" pitchFamily="34" charset="0"/>
                <a:sym typeface="Avenir Heavy"/>
              </a:rPr>
              <a:t>mouse spleen</a:t>
            </a:r>
            <a:endParaRPr lang="en-US" dirty="0">
              <a:latin typeface="Avenir" panose="02000503020000020003" pitchFamily="2" charset="0"/>
              <a:cs typeface="Arial" panose="020B0604020202020204" pitchFamily="34" charset="0"/>
            </a:endParaRPr>
          </a:p>
        </p:txBody>
      </p:sp>
      <p:pic>
        <p:nvPicPr>
          <p:cNvPr id="23" name="Picture 22">
            <a:extLst>
              <a:ext uri="{FF2B5EF4-FFF2-40B4-BE49-F238E27FC236}">
                <a16:creationId xmlns:a16="http://schemas.microsoft.com/office/drawing/2014/main" id="{0956FEAA-D11E-134D-A890-E92F379120D8}"/>
              </a:ext>
            </a:extLst>
          </p:cNvPr>
          <p:cNvPicPr>
            <a:picLocks noChangeAspect="1"/>
          </p:cNvPicPr>
          <p:nvPr/>
        </p:nvPicPr>
        <p:blipFill rotWithShape="1">
          <a:blip r:embed="rId5"/>
          <a:srcRect l="42155"/>
          <a:stretch/>
        </p:blipFill>
        <p:spPr>
          <a:xfrm>
            <a:off x="3772509" y="5517409"/>
            <a:ext cx="4185665" cy="1267065"/>
          </a:xfrm>
          <a:prstGeom prst="rect">
            <a:avLst/>
          </a:prstGeom>
        </p:spPr>
      </p:pic>
      <p:pic>
        <p:nvPicPr>
          <p:cNvPr id="24" name="Picture 23">
            <a:extLst>
              <a:ext uri="{FF2B5EF4-FFF2-40B4-BE49-F238E27FC236}">
                <a16:creationId xmlns:a16="http://schemas.microsoft.com/office/drawing/2014/main" id="{BD61582C-FBC8-B44F-AA8E-40D8977EF9EC}"/>
              </a:ext>
            </a:extLst>
          </p:cNvPr>
          <p:cNvPicPr>
            <a:picLocks noChangeAspect="1"/>
          </p:cNvPicPr>
          <p:nvPr/>
        </p:nvPicPr>
        <p:blipFill rotWithShape="1">
          <a:blip r:embed="rId4"/>
          <a:srcRect l="63423"/>
          <a:stretch/>
        </p:blipFill>
        <p:spPr>
          <a:xfrm rot="5400000">
            <a:off x="9518059" y="3552107"/>
            <a:ext cx="2145679" cy="3040012"/>
          </a:xfrm>
          <a:prstGeom prst="rect">
            <a:avLst/>
          </a:prstGeom>
        </p:spPr>
      </p:pic>
    </p:spTree>
    <p:extLst>
      <p:ext uri="{BB962C8B-B14F-4D97-AF65-F5344CB8AC3E}">
        <p14:creationId xmlns:p14="http://schemas.microsoft.com/office/powerpoint/2010/main" val="86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40" y="1451113"/>
            <a:ext cx="2377440" cy="237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p:cNvSpPr/>
          <p:nvPr/>
        </p:nvSpPr>
        <p:spPr>
          <a:xfrm>
            <a:off x="205340" y="1051003"/>
            <a:ext cx="2074607"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MERFISH (RNA)</a:t>
            </a:r>
            <a:endParaRPr lang="en-US" sz="2000" b="1" dirty="0">
              <a:latin typeface="Avenir" panose="02000503020000020003" pitchFamily="2" charset="0"/>
              <a:cs typeface="Arial" panose="020B0604020202020204" pitchFamily="34" charset="0"/>
            </a:endParaRPr>
          </a:p>
        </p:txBody>
      </p:sp>
      <p:sp>
        <p:nvSpPr>
          <p:cNvPr id="14" name="Todays talk">
            <a:extLst>
              <a:ext uri="{FF2B5EF4-FFF2-40B4-BE49-F238E27FC236}">
                <a16:creationId xmlns:a16="http://schemas.microsoft.com/office/drawing/2014/main" id="{F74A2929-A60C-6047-92C5-AB0BE0B1A6D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Ongoing developments in single-cell genomics:</a:t>
            </a:r>
          </a:p>
          <a:p>
            <a:r>
              <a:rPr lang="en-US" sz="3200" dirty="0"/>
              <a:t>Growing toolbox for spatial genomics</a:t>
            </a:r>
          </a:p>
        </p:txBody>
      </p:sp>
      <p:pic>
        <p:nvPicPr>
          <p:cNvPr id="2" name="Picture 1">
            <a:extLst>
              <a:ext uri="{FF2B5EF4-FFF2-40B4-BE49-F238E27FC236}">
                <a16:creationId xmlns:a16="http://schemas.microsoft.com/office/drawing/2014/main" id="{68D46B3F-A936-6148-AE75-4ED4FB0FF760}"/>
              </a:ext>
            </a:extLst>
          </p:cNvPr>
          <p:cNvPicPr>
            <a:picLocks noChangeAspect="1"/>
          </p:cNvPicPr>
          <p:nvPr/>
        </p:nvPicPr>
        <p:blipFill rotWithShape="1">
          <a:blip r:embed="rId4"/>
          <a:srcRect r="54124"/>
          <a:stretch/>
        </p:blipFill>
        <p:spPr>
          <a:xfrm>
            <a:off x="9070893" y="1098549"/>
            <a:ext cx="2691141" cy="3040012"/>
          </a:xfrm>
          <a:prstGeom prst="rect">
            <a:avLst/>
          </a:prstGeom>
        </p:spPr>
      </p:pic>
      <p:pic>
        <p:nvPicPr>
          <p:cNvPr id="3" name="Picture 2">
            <a:extLst>
              <a:ext uri="{FF2B5EF4-FFF2-40B4-BE49-F238E27FC236}">
                <a16:creationId xmlns:a16="http://schemas.microsoft.com/office/drawing/2014/main" id="{DA86550A-CDF4-5E4B-B181-88340D77B961}"/>
              </a:ext>
            </a:extLst>
          </p:cNvPr>
          <p:cNvPicPr>
            <a:picLocks noChangeAspect="1"/>
          </p:cNvPicPr>
          <p:nvPr/>
        </p:nvPicPr>
        <p:blipFill rotWithShape="1">
          <a:blip r:embed="rId5"/>
          <a:srcRect r="58016"/>
          <a:stretch/>
        </p:blipFill>
        <p:spPr>
          <a:xfrm>
            <a:off x="3359510" y="1424927"/>
            <a:ext cx="4822956" cy="2011552"/>
          </a:xfrm>
          <a:prstGeom prst="rect">
            <a:avLst/>
          </a:prstGeom>
        </p:spPr>
      </p:pic>
      <p:sp>
        <p:nvSpPr>
          <p:cNvPr id="18" name="Rectangle 17">
            <a:extLst>
              <a:ext uri="{FF2B5EF4-FFF2-40B4-BE49-F238E27FC236}">
                <a16:creationId xmlns:a16="http://schemas.microsoft.com/office/drawing/2014/main" id="{56868576-4F09-A341-BB9B-B86387C8005F}"/>
              </a:ext>
            </a:extLst>
          </p:cNvPr>
          <p:cNvSpPr/>
          <p:nvPr/>
        </p:nvSpPr>
        <p:spPr>
          <a:xfrm>
            <a:off x="3158926" y="1049224"/>
            <a:ext cx="5335820"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High Density </a:t>
            </a:r>
            <a:r>
              <a:rPr lang="en-US" sz="2000" b="1">
                <a:latin typeface="Avenir" panose="02000503020000020003" pitchFamily="2" charset="0"/>
                <a:cs typeface="Arial" panose="020B0604020202020204" pitchFamily="34" charset="0"/>
                <a:sym typeface="Avenir Heavy"/>
              </a:rPr>
              <a:t>Spatial Transcriptomics </a:t>
            </a:r>
            <a:r>
              <a:rPr lang="en-US" sz="2000" b="1" dirty="0">
                <a:latin typeface="Avenir" panose="02000503020000020003" pitchFamily="2" charset="0"/>
                <a:cs typeface="Arial" panose="020B0604020202020204" pitchFamily="34" charset="0"/>
                <a:sym typeface="Avenir Heavy"/>
              </a:rPr>
              <a:t>(RNA)</a:t>
            </a:r>
            <a:endParaRPr lang="en-US" sz="2000" b="1" dirty="0">
              <a:latin typeface="Avenir"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85A43570-987F-E44C-B6C4-043756DAD71D}"/>
              </a:ext>
            </a:extLst>
          </p:cNvPr>
          <p:cNvSpPr/>
          <p:nvPr/>
        </p:nvSpPr>
        <p:spPr>
          <a:xfrm>
            <a:off x="9343624" y="985932"/>
            <a:ext cx="2203039"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CODEX (protein)</a:t>
            </a:r>
            <a:endParaRPr lang="en-US" sz="2000" b="1" dirty="0">
              <a:latin typeface="Avenir"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AC361DB-E5F3-0143-A9B7-31DC030F245F}"/>
              </a:ext>
            </a:extLst>
          </p:cNvPr>
          <p:cNvSpPr/>
          <p:nvPr/>
        </p:nvSpPr>
        <p:spPr>
          <a:xfrm>
            <a:off x="8913658" y="1046204"/>
            <a:ext cx="356502" cy="29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23037-1A04-2243-83E1-4C9DD225EEA9}"/>
              </a:ext>
            </a:extLst>
          </p:cNvPr>
          <p:cNvSpPr/>
          <p:nvPr/>
        </p:nvSpPr>
        <p:spPr>
          <a:xfrm>
            <a:off x="3086806" y="3559928"/>
            <a:ext cx="6944884" cy="3108543"/>
          </a:xfrm>
          <a:prstGeom prst="rect">
            <a:avLst/>
          </a:prstGeom>
        </p:spPr>
        <p:txBody>
          <a:bodyPr wrap="square">
            <a:spAutoFit/>
          </a:bodyPr>
          <a:lstStyle/>
          <a:p>
            <a:pPr eaLnBrk="0" fontAlgn="base" hangingPunct="0">
              <a:spcBef>
                <a:spcPct val="0"/>
              </a:spcBef>
              <a:spcAft>
                <a:spcPct val="0"/>
              </a:spcAft>
            </a:pPr>
            <a:r>
              <a:rPr lang="en-US" sz="2800" u="sng" dirty="0">
                <a:solidFill>
                  <a:prstClr val="black"/>
                </a:solidFill>
                <a:latin typeface="Avenir Book" charset="0"/>
                <a:ea typeface="Avenir Book" charset="0"/>
                <a:cs typeface="Avenir Book" charset="0"/>
              </a:rPr>
              <a:t>Major method differences</a:t>
            </a:r>
            <a:endParaRPr lang="en-US" sz="2800" dirty="0">
              <a:solidFill>
                <a:prstClr val="black"/>
              </a:solidFill>
              <a:latin typeface="Avenir Book" charset="0"/>
              <a:ea typeface="Avenir Book" charset="0"/>
              <a:cs typeface="Avenir Book" charset="0"/>
            </a:endParaRP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detecting RNA or protein</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choosing target genes/proteins or full transcriptome</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number of cells profiled</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single-cell or almost single-cell resolution</a:t>
            </a:r>
          </a:p>
          <a:p>
            <a:pPr marL="285750" indent="-285750" eaLnBrk="0" fontAlgn="base" hangingPunct="0">
              <a:spcBef>
                <a:spcPct val="0"/>
              </a:spcBef>
              <a:spcAft>
                <a:spcPct val="0"/>
              </a:spcAft>
              <a:buFont typeface="Arial" panose="020B0604020202020204" pitchFamily="34" charset="0"/>
              <a:buChar char="•"/>
            </a:pPr>
            <a:r>
              <a:rPr lang="en-US" sz="2400" i="1" dirty="0">
                <a:solidFill>
                  <a:prstClr val="black"/>
                </a:solidFill>
                <a:latin typeface="Avenir Book" charset="0"/>
                <a:ea typeface="Avenir Book" charset="0"/>
                <a:cs typeface="Avenir Book" charset="0"/>
              </a:rPr>
              <a:t>in situ vs </a:t>
            </a:r>
            <a:r>
              <a:rPr lang="en-US" sz="2400" dirty="0">
                <a:solidFill>
                  <a:prstClr val="black"/>
                </a:solidFill>
                <a:latin typeface="Avenir Book" charset="0"/>
                <a:ea typeface="Avenir Book" charset="0"/>
                <a:cs typeface="Avenir Book" charset="0"/>
              </a:rPr>
              <a:t>traditional sequencing</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 </a:t>
            </a:r>
            <a:endParaRPr lang="en-US" sz="2400" i="1" dirty="0">
              <a:solidFill>
                <a:prstClr val="black"/>
              </a:solidFill>
              <a:latin typeface="Avenir Book" charset="0"/>
              <a:ea typeface="Avenir Book" charset="0"/>
              <a:cs typeface="Avenir Book" charset="0"/>
            </a:endParaRPr>
          </a:p>
        </p:txBody>
      </p:sp>
    </p:spTree>
    <p:extLst>
      <p:ext uri="{BB962C8B-B14F-4D97-AF65-F5344CB8AC3E}">
        <p14:creationId xmlns:p14="http://schemas.microsoft.com/office/powerpoint/2010/main" val="400806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40686-A9AB-EB46-BE50-6395F58D97EA}"/>
              </a:ext>
            </a:extLst>
          </p:cNvPr>
          <p:cNvPicPr>
            <a:picLocks noChangeAspect="1"/>
          </p:cNvPicPr>
          <p:nvPr/>
        </p:nvPicPr>
        <p:blipFill rotWithShape="1">
          <a:blip r:embed="rId3"/>
          <a:srcRect l="2629" r="26852" b="81993"/>
          <a:stretch/>
        </p:blipFill>
        <p:spPr>
          <a:xfrm>
            <a:off x="238533" y="1015195"/>
            <a:ext cx="7823973" cy="2314747"/>
          </a:xfrm>
          <a:prstGeom prst="rect">
            <a:avLst/>
          </a:prstGeom>
        </p:spPr>
      </p:pic>
      <p:sp>
        <p:nvSpPr>
          <p:cNvPr id="6" name="Shape 450">
            <a:extLst>
              <a:ext uri="{FF2B5EF4-FFF2-40B4-BE49-F238E27FC236}">
                <a16:creationId xmlns:a16="http://schemas.microsoft.com/office/drawing/2014/main" id="{182C8548-3B64-CF4C-B345-E24E67797984}"/>
              </a:ext>
            </a:extLst>
          </p:cNvPr>
          <p:cNvSpPr/>
          <p:nvPr/>
        </p:nvSpPr>
        <p:spPr>
          <a:xfrm>
            <a:off x="8055293" y="6304004"/>
            <a:ext cx="4136708" cy="553996"/>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rPr>
              <a:t>Rodrique</a:t>
            </a:r>
            <a:r>
              <a:rPr lang="en-US" sz="1500" dirty="0">
                <a:latin typeface="Avenir" panose="02000503020000020003" pitchFamily="2" charset="0"/>
                <a:ea typeface="Arial" charset="0"/>
                <a:cs typeface="Arial" charset="0"/>
              </a:rPr>
              <a:t>, S.</a:t>
            </a:r>
            <a:r>
              <a:rPr sz="1500" dirty="0">
                <a:latin typeface="Avenir" panose="02000503020000020003" pitchFamily="2" charset="0"/>
                <a:ea typeface="Arial" charset="0"/>
                <a:cs typeface="Arial" charset="0"/>
              </a:rPr>
              <a:t> et al., </a:t>
            </a:r>
            <a:r>
              <a:rPr lang="en-US" sz="1500" dirty="0">
                <a:latin typeface="Avenir" panose="02000503020000020003" pitchFamily="2" charset="0"/>
                <a:ea typeface="Arial" charset="0"/>
                <a:cs typeface="Arial" charset="0"/>
                <a:sym typeface="Avenir Book Oblique"/>
              </a:rPr>
              <a:t>Science (2019).</a:t>
            </a:r>
          </a:p>
          <a:p>
            <a:pPr algn="r">
              <a:defRPr sz="1400"/>
            </a:pPr>
            <a:r>
              <a:rPr lang="en-US" sz="1500" dirty="0" err="1">
                <a:latin typeface="Avenir" panose="02000503020000020003" pitchFamily="2" charset="0"/>
                <a:ea typeface="Arial" charset="0"/>
                <a:cs typeface="Arial" charset="0"/>
                <a:sym typeface="Avenir Book Oblique"/>
              </a:rPr>
              <a:t>Stickels</a:t>
            </a:r>
            <a:r>
              <a:rPr lang="en-US" sz="1500" dirty="0">
                <a:latin typeface="Avenir" panose="02000503020000020003" pitchFamily="2" charset="0"/>
                <a:ea typeface="Arial" charset="0"/>
                <a:cs typeface="Arial" charset="0"/>
                <a:sym typeface="Avenir Book Oblique"/>
              </a:rPr>
              <a:t>, R. et al., Nature Biotechnology (2020).</a:t>
            </a:r>
            <a:endParaRPr sz="1500" dirty="0">
              <a:latin typeface="Avenir" panose="02000503020000020003" pitchFamily="2" charset="0"/>
              <a:ea typeface="Arial" charset="0"/>
              <a:cs typeface="Arial" charset="0"/>
            </a:endParaRPr>
          </a:p>
        </p:txBody>
      </p:sp>
      <p:pic>
        <p:nvPicPr>
          <p:cNvPr id="8" name="Picture 7">
            <a:extLst>
              <a:ext uri="{FF2B5EF4-FFF2-40B4-BE49-F238E27FC236}">
                <a16:creationId xmlns:a16="http://schemas.microsoft.com/office/drawing/2014/main" id="{C6FB2682-CA46-8740-93B9-7852A60A00DB}"/>
              </a:ext>
            </a:extLst>
          </p:cNvPr>
          <p:cNvPicPr>
            <a:picLocks noChangeAspect="1"/>
          </p:cNvPicPr>
          <p:nvPr/>
        </p:nvPicPr>
        <p:blipFill>
          <a:blip r:embed="rId4"/>
          <a:stretch>
            <a:fillRect/>
          </a:stretch>
        </p:blipFill>
        <p:spPr>
          <a:xfrm>
            <a:off x="238533" y="3798843"/>
            <a:ext cx="11118850" cy="2343150"/>
          </a:xfrm>
          <a:prstGeom prst="rect">
            <a:avLst/>
          </a:prstGeom>
        </p:spPr>
      </p:pic>
      <p:sp>
        <p:nvSpPr>
          <p:cNvPr id="9" name="Todays talk">
            <a:extLst>
              <a:ext uri="{FF2B5EF4-FFF2-40B4-BE49-F238E27FC236}">
                <a16:creationId xmlns:a16="http://schemas.microsoft.com/office/drawing/2014/main" id="{B55D5AC5-C503-0D48-B8D7-AE0203293AA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Slide-</a:t>
            </a:r>
            <a:r>
              <a:rPr lang="en-US" sz="3200" dirty="0" err="1"/>
              <a:t>Seq</a:t>
            </a:r>
            <a:r>
              <a:rPr lang="en-US" sz="3200" dirty="0"/>
              <a:t> overview (full transcriptome)</a:t>
            </a:r>
          </a:p>
        </p:txBody>
      </p:sp>
    </p:spTree>
    <p:extLst>
      <p:ext uri="{BB962C8B-B14F-4D97-AF65-F5344CB8AC3E}">
        <p14:creationId xmlns:p14="http://schemas.microsoft.com/office/powerpoint/2010/main" val="206268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F24265-5917-0E43-AA72-E5C01040954D}"/>
              </a:ext>
            </a:extLst>
          </p:cNvPr>
          <p:cNvPicPr>
            <a:picLocks noChangeAspect="1"/>
          </p:cNvPicPr>
          <p:nvPr/>
        </p:nvPicPr>
        <p:blipFill rotWithShape="1">
          <a:blip r:embed="rId3"/>
          <a:srcRect t="18275"/>
          <a:stretch/>
        </p:blipFill>
        <p:spPr>
          <a:xfrm>
            <a:off x="5206143" y="888689"/>
            <a:ext cx="6963121" cy="4071261"/>
          </a:xfrm>
          <a:prstGeom prst="rect">
            <a:avLst/>
          </a:prstGeom>
        </p:spPr>
      </p:pic>
      <p:pic>
        <p:nvPicPr>
          <p:cNvPr id="6" name="Picture 5">
            <a:extLst>
              <a:ext uri="{FF2B5EF4-FFF2-40B4-BE49-F238E27FC236}">
                <a16:creationId xmlns:a16="http://schemas.microsoft.com/office/drawing/2014/main" id="{544912F7-F36C-344A-9FB1-60C6E7A5928A}"/>
              </a:ext>
            </a:extLst>
          </p:cNvPr>
          <p:cNvPicPr>
            <a:picLocks noChangeAspect="1"/>
          </p:cNvPicPr>
          <p:nvPr/>
        </p:nvPicPr>
        <p:blipFill rotWithShape="1">
          <a:blip r:embed="rId3"/>
          <a:srcRect r="40684" b="59375"/>
          <a:stretch/>
        </p:blipFill>
        <p:spPr>
          <a:xfrm>
            <a:off x="0" y="1406947"/>
            <a:ext cx="5172892" cy="2534704"/>
          </a:xfrm>
          <a:prstGeom prst="rect">
            <a:avLst/>
          </a:prstGeom>
        </p:spPr>
      </p:pic>
      <p:sp>
        <p:nvSpPr>
          <p:cNvPr id="8" name="Rectangle 7">
            <a:extLst>
              <a:ext uri="{FF2B5EF4-FFF2-40B4-BE49-F238E27FC236}">
                <a16:creationId xmlns:a16="http://schemas.microsoft.com/office/drawing/2014/main" id="{3EDBF232-A6A4-8248-A9DC-0891705FDCCB}"/>
              </a:ext>
            </a:extLst>
          </p:cNvPr>
          <p:cNvSpPr/>
          <p:nvPr/>
        </p:nvSpPr>
        <p:spPr>
          <a:xfrm rot="18682484">
            <a:off x="4108401" y="3334104"/>
            <a:ext cx="1443937" cy="7786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9" name="Rectangle 8">
            <a:extLst>
              <a:ext uri="{FF2B5EF4-FFF2-40B4-BE49-F238E27FC236}">
                <a16:creationId xmlns:a16="http://schemas.microsoft.com/office/drawing/2014/main" id="{A94357AC-DDBD-E340-AC0D-6EFE84332C89}"/>
              </a:ext>
            </a:extLst>
          </p:cNvPr>
          <p:cNvSpPr/>
          <p:nvPr/>
        </p:nvSpPr>
        <p:spPr>
          <a:xfrm>
            <a:off x="0" y="1510200"/>
            <a:ext cx="936039" cy="5242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10" name="Rectangle 9">
            <a:extLst>
              <a:ext uri="{FF2B5EF4-FFF2-40B4-BE49-F238E27FC236}">
                <a16:creationId xmlns:a16="http://schemas.microsoft.com/office/drawing/2014/main" id="{56835F6D-6124-784A-AA5D-970BCF503F83}"/>
              </a:ext>
            </a:extLst>
          </p:cNvPr>
          <p:cNvSpPr/>
          <p:nvPr/>
        </p:nvSpPr>
        <p:spPr>
          <a:xfrm>
            <a:off x="5206143" y="689853"/>
            <a:ext cx="3408112" cy="15408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11" name="Rectangle 10">
            <a:extLst>
              <a:ext uri="{FF2B5EF4-FFF2-40B4-BE49-F238E27FC236}">
                <a16:creationId xmlns:a16="http://schemas.microsoft.com/office/drawing/2014/main" id="{9E004E62-99C1-C14E-948F-23116CF00C44}"/>
              </a:ext>
            </a:extLst>
          </p:cNvPr>
          <p:cNvSpPr/>
          <p:nvPr/>
        </p:nvSpPr>
        <p:spPr>
          <a:xfrm rot="18120123">
            <a:off x="7563571" y="973586"/>
            <a:ext cx="1513583" cy="1252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12" name="Todays talk">
            <a:extLst>
              <a:ext uri="{FF2B5EF4-FFF2-40B4-BE49-F238E27FC236}">
                <a16:creationId xmlns:a16="http://schemas.microsoft.com/office/drawing/2014/main" id="{975CB10B-9446-E246-AE0B-F332073DA35F}"/>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Slide-</a:t>
            </a:r>
            <a:r>
              <a:rPr lang="en-US" sz="3200" dirty="0" err="1"/>
              <a:t>Seq</a:t>
            </a:r>
            <a:r>
              <a:rPr lang="en-US" sz="3200" dirty="0"/>
              <a:t> overview</a:t>
            </a:r>
          </a:p>
        </p:txBody>
      </p:sp>
      <p:sp>
        <p:nvSpPr>
          <p:cNvPr id="13" name="Shape 450">
            <a:extLst>
              <a:ext uri="{FF2B5EF4-FFF2-40B4-BE49-F238E27FC236}">
                <a16:creationId xmlns:a16="http://schemas.microsoft.com/office/drawing/2014/main" id="{C122214F-6C83-FA4B-B255-2B1C80E85DC5}"/>
              </a:ext>
            </a:extLst>
          </p:cNvPr>
          <p:cNvSpPr/>
          <p:nvPr/>
        </p:nvSpPr>
        <p:spPr>
          <a:xfrm>
            <a:off x="8055293" y="6304004"/>
            <a:ext cx="4136708" cy="553996"/>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rPr>
              <a:t>Rodrique</a:t>
            </a:r>
            <a:r>
              <a:rPr lang="en-US" sz="1500" dirty="0">
                <a:latin typeface="Avenir" panose="02000503020000020003" pitchFamily="2" charset="0"/>
                <a:ea typeface="Arial" charset="0"/>
                <a:cs typeface="Arial" charset="0"/>
              </a:rPr>
              <a:t>, S.</a:t>
            </a:r>
            <a:r>
              <a:rPr sz="1500" dirty="0">
                <a:latin typeface="Avenir" panose="02000503020000020003" pitchFamily="2" charset="0"/>
                <a:ea typeface="Arial" charset="0"/>
                <a:cs typeface="Arial" charset="0"/>
              </a:rPr>
              <a:t> et al., </a:t>
            </a:r>
            <a:r>
              <a:rPr lang="en-US" sz="1500" dirty="0">
                <a:latin typeface="Avenir" panose="02000503020000020003" pitchFamily="2" charset="0"/>
                <a:ea typeface="Arial" charset="0"/>
                <a:cs typeface="Arial" charset="0"/>
                <a:sym typeface="Avenir Book Oblique"/>
              </a:rPr>
              <a:t>Science (2019).</a:t>
            </a:r>
          </a:p>
          <a:p>
            <a:pPr algn="r">
              <a:defRPr sz="1400"/>
            </a:pPr>
            <a:r>
              <a:rPr lang="en-US" sz="1500" dirty="0" err="1">
                <a:latin typeface="Avenir" panose="02000503020000020003" pitchFamily="2" charset="0"/>
                <a:ea typeface="Arial" charset="0"/>
                <a:cs typeface="Arial" charset="0"/>
                <a:sym typeface="Avenir Book Oblique"/>
              </a:rPr>
              <a:t>Stickels</a:t>
            </a:r>
            <a:r>
              <a:rPr lang="en-US" sz="1500" dirty="0">
                <a:latin typeface="Avenir" panose="02000503020000020003" pitchFamily="2" charset="0"/>
                <a:ea typeface="Arial" charset="0"/>
                <a:cs typeface="Arial" charset="0"/>
                <a:sym typeface="Avenir Book Oblique"/>
              </a:rPr>
              <a:t>, R. et al., Nature Biotechnology (2020).</a:t>
            </a:r>
            <a:endParaRPr sz="1500" dirty="0">
              <a:latin typeface="Avenir" panose="02000503020000020003" pitchFamily="2" charset="0"/>
              <a:ea typeface="Arial" charset="0"/>
              <a:cs typeface="Arial" charset="0"/>
            </a:endParaRPr>
          </a:p>
        </p:txBody>
      </p:sp>
      <p:sp>
        <p:nvSpPr>
          <p:cNvPr id="14" name="Rectangle 13">
            <a:extLst>
              <a:ext uri="{FF2B5EF4-FFF2-40B4-BE49-F238E27FC236}">
                <a16:creationId xmlns:a16="http://schemas.microsoft.com/office/drawing/2014/main" id="{9E7161D6-737B-9344-80B2-5A474220F4E3}"/>
              </a:ext>
            </a:extLst>
          </p:cNvPr>
          <p:cNvSpPr/>
          <p:nvPr/>
        </p:nvSpPr>
        <p:spPr>
          <a:xfrm>
            <a:off x="88631" y="4950836"/>
            <a:ext cx="11044517" cy="1569660"/>
          </a:xfrm>
          <a:prstGeom prst="rect">
            <a:avLst/>
          </a:prstGeom>
        </p:spPr>
        <p:txBody>
          <a:bodyPr wrap="square">
            <a:spAutoFit/>
          </a:bodyPr>
          <a:lstStyle/>
          <a:p>
            <a:pPr marL="342900" indent="-342900">
              <a:buFont typeface="Arial" panose="020B0604020202020204" pitchFamily="34" charset="0"/>
              <a:buChar char="•"/>
            </a:pPr>
            <a:r>
              <a:rPr lang="en-US" sz="2400" i="1" dirty="0">
                <a:latin typeface="Avenir" panose="02000503020000020003" pitchFamily="2" charset="0"/>
              </a:rPr>
              <a:t>Slide-</a:t>
            </a:r>
            <a:r>
              <a:rPr lang="en-US" sz="2400" i="1" dirty="0" err="1">
                <a:latin typeface="Avenir" panose="02000503020000020003" pitchFamily="2" charset="0"/>
              </a:rPr>
              <a:t>Seq</a:t>
            </a:r>
            <a:r>
              <a:rPr lang="en-US" sz="2400" i="1" dirty="0">
                <a:latin typeface="Avenir" panose="02000503020000020003" pitchFamily="2" charset="0"/>
              </a:rPr>
              <a:t> is close to single-cell resolution (10 </a:t>
            </a:r>
            <a:r>
              <a:rPr lang="el-GR" sz="2400" i="1" dirty="0">
                <a:latin typeface="Avenir" panose="02000503020000020003" pitchFamily="2" charset="0"/>
              </a:rPr>
              <a:t>μ</a:t>
            </a:r>
            <a:r>
              <a:rPr lang="en-US" sz="2400" i="1" dirty="0">
                <a:latin typeface="Avenir" panose="02000503020000020003" pitchFamily="2" charset="0"/>
              </a:rPr>
              <a:t>m bead) but usually requires deconvolution of the beads to identify the contributing single cells.</a:t>
            </a:r>
          </a:p>
          <a:p>
            <a:pPr marL="342900" indent="-342900">
              <a:buFont typeface="Arial" panose="020B0604020202020204" pitchFamily="34" charset="0"/>
              <a:buChar char="•"/>
            </a:pPr>
            <a:endParaRPr lang="en-US" sz="2400" i="1" dirty="0">
              <a:latin typeface="Avenir" panose="02000503020000020003" pitchFamily="2" charset="0"/>
            </a:endParaRPr>
          </a:p>
          <a:p>
            <a:pPr marL="342900" indent="-342900">
              <a:buFont typeface="Arial" panose="020B0604020202020204" pitchFamily="34" charset="0"/>
              <a:buChar char="•"/>
            </a:pPr>
            <a:r>
              <a:rPr lang="en-US" sz="2400" i="1" dirty="0" err="1">
                <a:latin typeface="Avenir" panose="02000503020000020003" pitchFamily="2" charset="0"/>
              </a:rPr>
              <a:t>Visium</a:t>
            </a:r>
            <a:r>
              <a:rPr lang="en-US" sz="2400" i="1" dirty="0">
                <a:latin typeface="Avenir" panose="02000503020000020003" pitchFamily="2" charset="0"/>
              </a:rPr>
              <a:t> (10x) is a related spatial transcriptomic technology.</a:t>
            </a:r>
          </a:p>
        </p:txBody>
      </p:sp>
    </p:spTree>
    <p:extLst>
      <p:ext uri="{BB962C8B-B14F-4D97-AF65-F5344CB8AC3E}">
        <p14:creationId xmlns:p14="http://schemas.microsoft.com/office/powerpoint/2010/main" val="132311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 (choose target genes)</a:t>
            </a:r>
          </a:p>
        </p:txBody>
      </p:sp>
      <p:pic>
        <p:nvPicPr>
          <p:cNvPr id="3" name="Picture 2">
            <a:extLst>
              <a:ext uri="{FF2B5EF4-FFF2-40B4-BE49-F238E27FC236}">
                <a16:creationId xmlns:a16="http://schemas.microsoft.com/office/drawing/2014/main" id="{29E95983-004E-AF48-A3CF-D09B443B82FE}"/>
              </a:ext>
            </a:extLst>
          </p:cNvPr>
          <p:cNvPicPr>
            <a:picLocks noChangeAspect="1"/>
          </p:cNvPicPr>
          <p:nvPr/>
        </p:nvPicPr>
        <p:blipFill>
          <a:blip r:embed="rId2"/>
          <a:stretch>
            <a:fillRect/>
          </a:stretch>
        </p:blipFill>
        <p:spPr>
          <a:xfrm>
            <a:off x="1167707" y="1999292"/>
            <a:ext cx="8382000" cy="1955800"/>
          </a:xfrm>
          <a:prstGeom prst="rect">
            <a:avLst/>
          </a:prstGeom>
        </p:spPr>
      </p:pic>
      <p:sp>
        <p:nvSpPr>
          <p:cNvPr id="4" name="Shape 450">
            <a:extLst>
              <a:ext uri="{FF2B5EF4-FFF2-40B4-BE49-F238E27FC236}">
                <a16:creationId xmlns:a16="http://schemas.microsoft.com/office/drawing/2014/main" id="{25BDAA09-FFF0-0549-B230-EEE6FAE1DC95}"/>
              </a:ext>
            </a:extLst>
          </p:cNvPr>
          <p:cNvSpPr/>
          <p:nvPr/>
        </p:nvSpPr>
        <p:spPr>
          <a:xfrm>
            <a:off x="6907414" y="6534837"/>
            <a:ext cx="5284586"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and Zhuang, X. Methods in Enzymology (2016).</a:t>
            </a:r>
            <a:endParaRPr sz="1500" dirty="0">
              <a:latin typeface="Avenir" panose="02000503020000020003" pitchFamily="2" charset="0"/>
              <a:ea typeface="Arial" charset="0"/>
              <a:cs typeface="Arial" charset="0"/>
            </a:endParaRPr>
          </a:p>
        </p:txBody>
      </p:sp>
      <p:sp>
        <p:nvSpPr>
          <p:cNvPr id="5" name="Rectangle 4">
            <a:extLst>
              <a:ext uri="{FF2B5EF4-FFF2-40B4-BE49-F238E27FC236}">
                <a16:creationId xmlns:a16="http://schemas.microsoft.com/office/drawing/2014/main" id="{E8618167-89A4-CC42-921E-0A3AD67DDDA8}"/>
              </a:ext>
            </a:extLst>
          </p:cNvPr>
          <p:cNvSpPr/>
          <p:nvPr/>
        </p:nvSpPr>
        <p:spPr>
          <a:xfrm>
            <a:off x="573741" y="4571263"/>
            <a:ext cx="11044517" cy="1015663"/>
          </a:xfrm>
          <a:prstGeom prst="rect">
            <a:avLst/>
          </a:prstGeom>
        </p:spPr>
        <p:txBody>
          <a:bodyPr wrap="square">
            <a:spAutoFit/>
          </a:bodyPr>
          <a:lstStyle/>
          <a:p>
            <a:pPr algn="ctr"/>
            <a:r>
              <a:rPr lang="en-US" sz="2000" i="1" dirty="0">
                <a:latin typeface="Avenir" panose="02000503020000020003" pitchFamily="2" charset="0"/>
              </a:rPr>
              <a:t>“multiplexed error-robust fluorescence in situ hybridization (MERFISH), a massively parallelized form of </a:t>
            </a:r>
            <a:r>
              <a:rPr lang="en-US" sz="2000" i="1" dirty="0" err="1">
                <a:latin typeface="Avenir" panose="02000503020000020003" pitchFamily="2" charset="0"/>
              </a:rPr>
              <a:t>smFISH</a:t>
            </a:r>
            <a:r>
              <a:rPr lang="en-US" sz="2000" i="1" dirty="0">
                <a:latin typeface="Avenir" panose="02000503020000020003" pitchFamily="2" charset="0"/>
              </a:rPr>
              <a:t> that can image and identify hundreds to thousands of different RNA species simultaneously with high accuracy in individual cells in their native spatial context.”</a:t>
            </a:r>
          </a:p>
        </p:txBody>
      </p:sp>
    </p:spTree>
    <p:extLst>
      <p:ext uri="{BB962C8B-B14F-4D97-AF65-F5344CB8AC3E}">
        <p14:creationId xmlns:p14="http://schemas.microsoft.com/office/powerpoint/2010/main" val="2723647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10FE4-31B0-A149-B2E3-4A579CEB7283}"/>
              </a:ext>
            </a:extLst>
          </p:cNvPr>
          <p:cNvPicPr>
            <a:picLocks noChangeAspect="1"/>
          </p:cNvPicPr>
          <p:nvPr/>
        </p:nvPicPr>
        <p:blipFill>
          <a:blip r:embed="rId2"/>
          <a:stretch>
            <a:fillRect/>
          </a:stretch>
        </p:blipFill>
        <p:spPr>
          <a:xfrm>
            <a:off x="1930400" y="1390650"/>
            <a:ext cx="8331200" cy="4076700"/>
          </a:xfrm>
          <a:prstGeom prst="rect">
            <a:avLst/>
          </a:prstGeom>
        </p:spPr>
      </p:pic>
      <p:sp>
        <p:nvSpPr>
          <p:cNvPr id="3" name="Todays talk">
            <a:extLst>
              <a:ext uri="{FF2B5EF4-FFF2-40B4-BE49-F238E27FC236}">
                <a16:creationId xmlns:a16="http://schemas.microsoft.com/office/drawing/2014/main" id="{F32D3282-4070-7A40-AA7E-DFB8A541BE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a:t>
            </a:r>
          </a:p>
        </p:txBody>
      </p:sp>
      <p:sp>
        <p:nvSpPr>
          <p:cNvPr id="6" name="Shape 450">
            <a:extLst>
              <a:ext uri="{FF2B5EF4-FFF2-40B4-BE49-F238E27FC236}">
                <a16:creationId xmlns:a16="http://schemas.microsoft.com/office/drawing/2014/main" id="{3B35A053-5592-2C4D-BF4A-684189820D57}"/>
              </a:ext>
            </a:extLst>
          </p:cNvPr>
          <p:cNvSpPr/>
          <p:nvPr/>
        </p:nvSpPr>
        <p:spPr>
          <a:xfrm>
            <a:off x="6907414" y="6534837"/>
            <a:ext cx="5284586"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and Zhuang, X. Methods in Enzymology (2016).</a:t>
            </a:r>
            <a:endParaRPr sz="1500" dirty="0">
              <a:latin typeface="Avenir" panose="02000503020000020003" pitchFamily="2" charset="0"/>
              <a:ea typeface="Arial" charset="0"/>
              <a:cs typeface="Arial" charset="0"/>
            </a:endParaRPr>
          </a:p>
        </p:txBody>
      </p:sp>
      <p:sp>
        <p:nvSpPr>
          <p:cNvPr id="7" name="Rectangle 6">
            <a:extLst>
              <a:ext uri="{FF2B5EF4-FFF2-40B4-BE49-F238E27FC236}">
                <a16:creationId xmlns:a16="http://schemas.microsoft.com/office/drawing/2014/main" id="{5990C12B-4527-D648-BDDD-741E27793284}"/>
              </a:ext>
            </a:extLst>
          </p:cNvPr>
          <p:cNvSpPr/>
          <p:nvPr/>
        </p:nvSpPr>
        <p:spPr>
          <a:xfrm>
            <a:off x="573741" y="5759451"/>
            <a:ext cx="11044517" cy="461665"/>
          </a:xfrm>
          <a:prstGeom prst="rect">
            <a:avLst/>
          </a:prstGeom>
        </p:spPr>
        <p:txBody>
          <a:bodyPr wrap="square">
            <a:spAutoFit/>
          </a:bodyPr>
          <a:lstStyle/>
          <a:p>
            <a:r>
              <a:rPr lang="en-US" sz="2400" dirty="0">
                <a:solidFill>
                  <a:srgbClr val="222222"/>
                </a:solidFill>
                <a:latin typeface="Avenir" panose="02000503020000020003" pitchFamily="2" charset="0"/>
              </a:rPr>
              <a:t>Imaging 100s-1000s RNA species in their native cellular and tissue environment</a:t>
            </a:r>
            <a:endParaRPr lang="en-US" sz="2400" dirty="0">
              <a:latin typeface="Avenir" panose="02000503020000020003" pitchFamily="2" charset="0"/>
            </a:endParaRPr>
          </a:p>
        </p:txBody>
      </p:sp>
    </p:spTree>
    <p:extLst>
      <p:ext uri="{BB962C8B-B14F-4D97-AF65-F5344CB8AC3E}">
        <p14:creationId xmlns:p14="http://schemas.microsoft.com/office/powerpoint/2010/main" val="683293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odays talk">
            <a:extLst>
              <a:ext uri="{FF2B5EF4-FFF2-40B4-BE49-F238E27FC236}">
                <a16:creationId xmlns:a16="http://schemas.microsoft.com/office/drawing/2014/main" id="{F32D3282-4070-7A40-AA7E-DFB8A541BE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a:t>
            </a:r>
          </a:p>
        </p:txBody>
      </p:sp>
      <p:pic>
        <p:nvPicPr>
          <p:cNvPr id="7" name="Picture 6">
            <a:extLst>
              <a:ext uri="{FF2B5EF4-FFF2-40B4-BE49-F238E27FC236}">
                <a16:creationId xmlns:a16="http://schemas.microsoft.com/office/drawing/2014/main" id="{1D50DF57-E686-1E47-9DA6-A9F360690025}"/>
              </a:ext>
            </a:extLst>
          </p:cNvPr>
          <p:cNvPicPr>
            <a:picLocks noChangeAspect="1"/>
          </p:cNvPicPr>
          <p:nvPr/>
        </p:nvPicPr>
        <p:blipFill rotWithShape="1">
          <a:blip r:embed="rId2"/>
          <a:srcRect b="67618"/>
          <a:stretch/>
        </p:blipFill>
        <p:spPr>
          <a:xfrm>
            <a:off x="614597" y="1262375"/>
            <a:ext cx="10810327" cy="4553809"/>
          </a:xfrm>
          <a:prstGeom prst="rect">
            <a:avLst/>
          </a:prstGeom>
        </p:spPr>
      </p:pic>
      <p:sp>
        <p:nvSpPr>
          <p:cNvPr id="8" name="Shape 450">
            <a:extLst>
              <a:ext uri="{FF2B5EF4-FFF2-40B4-BE49-F238E27FC236}">
                <a16:creationId xmlns:a16="http://schemas.microsoft.com/office/drawing/2014/main" id="{4599A452-60EF-8241-B0A9-A3D6892BC499}"/>
              </a:ext>
            </a:extLst>
          </p:cNvPr>
          <p:cNvSpPr/>
          <p:nvPr/>
        </p:nvSpPr>
        <p:spPr>
          <a:xfrm>
            <a:off x="9148605" y="6534837"/>
            <a:ext cx="3043395"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et al., Science (2018).</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1948878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odays talk">
            <a:extLst>
              <a:ext uri="{FF2B5EF4-FFF2-40B4-BE49-F238E27FC236}">
                <a16:creationId xmlns:a16="http://schemas.microsoft.com/office/drawing/2014/main" id="{F32D3282-4070-7A40-AA7E-DFB8A541BE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a:t>
            </a:r>
          </a:p>
        </p:txBody>
      </p:sp>
      <p:pic>
        <p:nvPicPr>
          <p:cNvPr id="7" name="Picture 6">
            <a:extLst>
              <a:ext uri="{FF2B5EF4-FFF2-40B4-BE49-F238E27FC236}">
                <a16:creationId xmlns:a16="http://schemas.microsoft.com/office/drawing/2014/main" id="{1D50DF57-E686-1E47-9DA6-A9F360690025}"/>
              </a:ext>
            </a:extLst>
          </p:cNvPr>
          <p:cNvPicPr>
            <a:picLocks noChangeAspect="1"/>
          </p:cNvPicPr>
          <p:nvPr/>
        </p:nvPicPr>
        <p:blipFill rotWithShape="1">
          <a:blip r:embed="rId2"/>
          <a:srcRect t="32213" b="18735"/>
          <a:stretch/>
        </p:blipFill>
        <p:spPr>
          <a:xfrm>
            <a:off x="1632294" y="972155"/>
            <a:ext cx="8717549" cy="5562682"/>
          </a:xfrm>
          <a:prstGeom prst="rect">
            <a:avLst/>
          </a:prstGeom>
        </p:spPr>
      </p:pic>
      <p:sp>
        <p:nvSpPr>
          <p:cNvPr id="4" name="Shape 450">
            <a:extLst>
              <a:ext uri="{FF2B5EF4-FFF2-40B4-BE49-F238E27FC236}">
                <a16:creationId xmlns:a16="http://schemas.microsoft.com/office/drawing/2014/main" id="{A69CC7DB-A207-9247-9D2A-A55D8B13F37B}"/>
              </a:ext>
            </a:extLst>
          </p:cNvPr>
          <p:cNvSpPr/>
          <p:nvPr/>
        </p:nvSpPr>
        <p:spPr>
          <a:xfrm>
            <a:off x="9148605" y="6534837"/>
            <a:ext cx="3043395"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et al., Science (2018).</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2813942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(choose target proteins)</a:t>
            </a:r>
          </a:p>
        </p:txBody>
      </p:sp>
      <p:pic>
        <p:nvPicPr>
          <p:cNvPr id="5" name="Picture 4">
            <a:extLst>
              <a:ext uri="{FF2B5EF4-FFF2-40B4-BE49-F238E27FC236}">
                <a16:creationId xmlns:a16="http://schemas.microsoft.com/office/drawing/2014/main" id="{0ACD15E2-159D-8246-A9E8-D3B67476525C}"/>
              </a:ext>
            </a:extLst>
          </p:cNvPr>
          <p:cNvPicPr>
            <a:picLocks noChangeAspect="1"/>
          </p:cNvPicPr>
          <p:nvPr/>
        </p:nvPicPr>
        <p:blipFill rotWithShape="1">
          <a:blip r:embed="rId2"/>
          <a:srcRect b="80934"/>
          <a:stretch/>
        </p:blipFill>
        <p:spPr>
          <a:xfrm>
            <a:off x="393503" y="2320817"/>
            <a:ext cx="11044517" cy="2991751"/>
          </a:xfrm>
          <a:prstGeom prst="rect">
            <a:avLst/>
          </a:prstGeom>
        </p:spPr>
      </p:pic>
      <p:sp>
        <p:nvSpPr>
          <p:cNvPr id="6" name="Shape 450">
            <a:extLst>
              <a:ext uri="{FF2B5EF4-FFF2-40B4-BE49-F238E27FC236}">
                <a16:creationId xmlns:a16="http://schemas.microsoft.com/office/drawing/2014/main" id="{C1A1C539-7D8B-F541-B3BF-8ECB4BC5C01B}"/>
              </a:ext>
            </a:extLst>
          </p:cNvPr>
          <p:cNvSpPr/>
          <p:nvPr/>
        </p:nvSpPr>
        <p:spPr>
          <a:xfrm>
            <a:off x="9284860" y="6534837"/>
            <a:ext cx="2907140"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
        <p:nvSpPr>
          <p:cNvPr id="7" name="Rectangle 6">
            <a:extLst>
              <a:ext uri="{FF2B5EF4-FFF2-40B4-BE49-F238E27FC236}">
                <a16:creationId xmlns:a16="http://schemas.microsoft.com/office/drawing/2014/main" id="{2D3E4B32-5992-E64C-A7FD-A8057084FAC6}"/>
              </a:ext>
            </a:extLst>
          </p:cNvPr>
          <p:cNvSpPr/>
          <p:nvPr/>
        </p:nvSpPr>
        <p:spPr>
          <a:xfrm>
            <a:off x="393502" y="1186463"/>
            <a:ext cx="11044517" cy="523220"/>
          </a:xfrm>
          <a:prstGeom prst="rect">
            <a:avLst/>
          </a:prstGeom>
        </p:spPr>
        <p:txBody>
          <a:bodyPr wrap="square">
            <a:spAutoFit/>
          </a:bodyPr>
          <a:lstStyle/>
          <a:p>
            <a:pPr algn="ctr"/>
            <a:r>
              <a:rPr lang="en-US" sz="2800" dirty="0">
                <a:solidFill>
                  <a:srgbClr val="333333"/>
                </a:solidFill>
                <a:latin typeface="Avenir" panose="02000503020000020003" pitchFamily="2" charset="0"/>
              </a:rPr>
              <a:t>Stain and iteratively image antibodies applied to a tissue sample</a:t>
            </a:r>
            <a:endParaRPr lang="en-US" sz="2800" dirty="0">
              <a:latin typeface="Avenir" panose="02000503020000020003" pitchFamily="2" charset="0"/>
            </a:endParaRPr>
          </a:p>
        </p:txBody>
      </p:sp>
    </p:spTree>
    <p:extLst>
      <p:ext uri="{BB962C8B-B14F-4D97-AF65-F5344CB8AC3E}">
        <p14:creationId xmlns:p14="http://schemas.microsoft.com/office/powerpoint/2010/main" val="32829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56 antibody marker panel</a:t>
            </a:r>
          </a:p>
        </p:txBody>
      </p:sp>
      <p:pic>
        <p:nvPicPr>
          <p:cNvPr id="3" name="Picture 2">
            <a:extLst>
              <a:ext uri="{FF2B5EF4-FFF2-40B4-BE49-F238E27FC236}">
                <a16:creationId xmlns:a16="http://schemas.microsoft.com/office/drawing/2014/main" id="{790C8814-7AC1-1140-9D8E-1DB2AF42D7DC}"/>
              </a:ext>
            </a:extLst>
          </p:cNvPr>
          <p:cNvPicPr>
            <a:picLocks noChangeAspect="1"/>
          </p:cNvPicPr>
          <p:nvPr/>
        </p:nvPicPr>
        <p:blipFill rotWithShape="1">
          <a:blip r:embed="rId2"/>
          <a:srcRect t="50251"/>
          <a:stretch/>
        </p:blipFill>
        <p:spPr>
          <a:xfrm>
            <a:off x="6240849" y="2094570"/>
            <a:ext cx="5760720" cy="4354284"/>
          </a:xfrm>
          <a:prstGeom prst="rect">
            <a:avLst/>
          </a:prstGeom>
        </p:spPr>
      </p:pic>
      <p:pic>
        <p:nvPicPr>
          <p:cNvPr id="6" name="Picture 5">
            <a:extLst>
              <a:ext uri="{FF2B5EF4-FFF2-40B4-BE49-F238E27FC236}">
                <a16:creationId xmlns:a16="http://schemas.microsoft.com/office/drawing/2014/main" id="{C16F6F57-C72A-5540-AD3C-FA3611AFF1A6}"/>
              </a:ext>
            </a:extLst>
          </p:cNvPr>
          <p:cNvPicPr>
            <a:picLocks noChangeAspect="1"/>
          </p:cNvPicPr>
          <p:nvPr/>
        </p:nvPicPr>
        <p:blipFill rotWithShape="1">
          <a:blip r:embed="rId2"/>
          <a:srcRect b="49749"/>
          <a:stretch/>
        </p:blipFill>
        <p:spPr>
          <a:xfrm>
            <a:off x="155040" y="2072564"/>
            <a:ext cx="5760720" cy="4398295"/>
          </a:xfrm>
          <a:prstGeom prst="rect">
            <a:avLst/>
          </a:prstGeom>
        </p:spPr>
      </p:pic>
      <p:sp>
        <p:nvSpPr>
          <p:cNvPr id="7" name="Shape 450">
            <a:extLst>
              <a:ext uri="{FF2B5EF4-FFF2-40B4-BE49-F238E27FC236}">
                <a16:creationId xmlns:a16="http://schemas.microsoft.com/office/drawing/2014/main" id="{73188E60-6D43-B549-A519-AD1750056E10}"/>
              </a:ext>
            </a:extLst>
          </p:cNvPr>
          <p:cNvSpPr/>
          <p:nvPr/>
        </p:nvSpPr>
        <p:spPr>
          <a:xfrm>
            <a:off x="9284860" y="6534837"/>
            <a:ext cx="2907140"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
        <p:nvSpPr>
          <p:cNvPr id="8" name="Rectangle 7">
            <a:extLst>
              <a:ext uri="{FF2B5EF4-FFF2-40B4-BE49-F238E27FC236}">
                <a16:creationId xmlns:a16="http://schemas.microsoft.com/office/drawing/2014/main" id="{87475B3F-3E98-634E-82C8-AECAA726F53B}"/>
              </a:ext>
            </a:extLst>
          </p:cNvPr>
          <p:cNvSpPr/>
          <p:nvPr/>
        </p:nvSpPr>
        <p:spPr>
          <a:xfrm>
            <a:off x="393502" y="1098549"/>
            <a:ext cx="11044517" cy="954107"/>
          </a:xfrm>
          <a:prstGeom prst="rect">
            <a:avLst/>
          </a:prstGeom>
        </p:spPr>
        <p:txBody>
          <a:bodyPr wrap="square">
            <a:spAutoFit/>
          </a:bodyPr>
          <a:lstStyle/>
          <a:p>
            <a:pPr algn="ctr"/>
            <a:r>
              <a:rPr lang="en-US" sz="2800" dirty="0">
                <a:solidFill>
                  <a:srgbClr val="333333"/>
                </a:solidFill>
                <a:latin typeface="Avenir" panose="02000503020000020003" pitchFamily="2" charset="0"/>
              </a:rPr>
              <a:t>The antibody panel must be validated, and the panel typically includes many immune targets</a:t>
            </a:r>
            <a:endParaRPr lang="en-US" sz="2800" dirty="0">
              <a:latin typeface="Avenir" panose="02000503020000020003" pitchFamily="2" charset="0"/>
            </a:endParaRPr>
          </a:p>
        </p:txBody>
      </p:sp>
    </p:spTree>
    <p:extLst>
      <p:ext uri="{BB962C8B-B14F-4D97-AF65-F5344CB8AC3E}">
        <p14:creationId xmlns:p14="http://schemas.microsoft.com/office/powerpoint/2010/main" val="240555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08B3D4-6701-B245-A16F-9A9C528DEA56}"/>
              </a:ext>
            </a:extLst>
          </p:cNvPr>
          <p:cNvPicPr>
            <a:picLocks noChangeAspect="1"/>
          </p:cNvPicPr>
          <p:nvPr/>
        </p:nvPicPr>
        <p:blipFill rotWithShape="1">
          <a:blip r:embed="rId2"/>
          <a:srcRect b="18629"/>
          <a:stretch/>
        </p:blipFill>
        <p:spPr>
          <a:xfrm>
            <a:off x="-2" y="2602126"/>
            <a:ext cx="12192000" cy="3858051"/>
          </a:xfrm>
          <a:prstGeom prst="rect">
            <a:avLst/>
          </a:prstGeom>
        </p:spPr>
      </p:pic>
      <p:sp>
        <p:nvSpPr>
          <p:cNvPr id="3" name="Rectangle 2">
            <a:extLst>
              <a:ext uri="{FF2B5EF4-FFF2-40B4-BE49-F238E27FC236}">
                <a16:creationId xmlns:a16="http://schemas.microsoft.com/office/drawing/2014/main" id="{8BAD02DC-87CC-B549-B51B-53FAD6933CE6}"/>
              </a:ext>
            </a:extLst>
          </p:cNvPr>
          <p:cNvSpPr/>
          <p:nvPr/>
        </p:nvSpPr>
        <p:spPr>
          <a:xfrm>
            <a:off x="158260" y="1480783"/>
            <a:ext cx="11875477" cy="1015663"/>
          </a:xfrm>
          <a:prstGeom prst="rect">
            <a:avLst/>
          </a:prstGeom>
        </p:spPr>
        <p:txBody>
          <a:bodyPr wrap="square">
            <a:spAutoFit/>
          </a:bodyPr>
          <a:lstStyle/>
          <a:p>
            <a:r>
              <a:rPr lang="en-US" sz="2000" dirty="0" err="1">
                <a:latin typeface="Avenir" panose="02000503020000020003" pitchFamily="2" charset="0"/>
              </a:rPr>
              <a:t>ATACseq</a:t>
            </a:r>
            <a:r>
              <a:rPr lang="en-US" sz="2000" dirty="0">
                <a:latin typeface="Avenir" panose="02000503020000020003" pitchFamily="2" charset="0"/>
              </a:rPr>
              <a:t> (as well as </a:t>
            </a:r>
            <a:r>
              <a:rPr lang="en-US" sz="2000" dirty="0" err="1">
                <a:latin typeface="Avenir" panose="02000503020000020003" pitchFamily="2" charset="0"/>
              </a:rPr>
              <a:t>scATACseq</a:t>
            </a:r>
            <a:r>
              <a:rPr lang="en-US" sz="2000" dirty="0">
                <a:latin typeface="Avenir" panose="02000503020000020003" pitchFamily="2" charset="0"/>
              </a:rPr>
              <a:t>) measures how open this piece of DNA is. This openness is a proxy of how easily a transcription factor can bind these parts of the genome. </a:t>
            </a:r>
            <a:r>
              <a:rPr lang="en-US" sz="2000" dirty="0" err="1">
                <a:latin typeface="Avenir" panose="02000503020000020003" pitchFamily="2" charset="0"/>
              </a:rPr>
              <a:t>ATACseq</a:t>
            </a:r>
            <a:r>
              <a:rPr lang="en-US" sz="2000" dirty="0">
                <a:latin typeface="Avenir" panose="02000503020000020003" pitchFamily="2" charset="0"/>
              </a:rPr>
              <a:t> measures by using an enzyme called Tn5 transposase which binds open chromatin and inserts DNA sequencing adapters.</a:t>
            </a:r>
          </a:p>
        </p:txBody>
      </p:sp>
      <p:sp>
        <p:nvSpPr>
          <p:cNvPr id="5" name="Rectangle 4">
            <a:extLst>
              <a:ext uri="{FF2B5EF4-FFF2-40B4-BE49-F238E27FC236}">
                <a16:creationId xmlns:a16="http://schemas.microsoft.com/office/drawing/2014/main" id="{89FE9834-C670-CC4D-9E14-84B303BBAD71}"/>
              </a:ext>
            </a:extLst>
          </p:cNvPr>
          <p:cNvSpPr/>
          <p:nvPr/>
        </p:nvSpPr>
        <p:spPr>
          <a:xfrm>
            <a:off x="4375014" y="6575556"/>
            <a:ext cx="4203267" cy="276999"/>
          </a:xfrm>
          <a:prstGeom prst="rect">
            <a:avLst/>
          </a:prstGeom>
        </p:spPr>
        <p:txBody>
          <a:bodyPr wrap="none">
            <a:spAutoFit/>
          </a:bodyPr>
          <a:lstStyle/>
          <a:p>
            <a:r>
              <a:rPr lang="en-US" sz="1200" dirty="0">
                <a:latin typeface="Avenir" panose="02000503020000020003" pitchFamily="2" charset="0"/>
              </a:rPr>
              <a:t>“How Single-Cell ATAC-Seq Works”, </a:t>
            </a:r>
            <a:r>
              <a:rPr lang="en-US" sz="1200" dirty="0">
                <a:latin typeface="Avenir" panose="02000503020000020003" pitchFamily="2" charset="0"/>
                <a:hlinkClick r:id="rId3"/>
              </a:rPr>
              <a:t>Bio-Rad Laboratories</a:t>
            </a:r>
            <a:endParaRPr lang="en-US" sz="1200" b="0" i="0" dirty="0">
              <a:effectLst/>
              <a:latin typeface="Avenir" panose="02000503020000020003" pitchFamily="2" charset="0"/>
            </a:endParaRPr>
          </a:p>
        </p:txBody>
      </p:sp>
      <p:sp>
        <p:nvSpPr>
          <p:cNvPr id="7" name="Todays talk">
            <a:extLst>
              <a:ext uri="{FF2B5EF4-FFF2-40B4-BE49-F238E27FC236}">
                <a16:creationId xmlns:a16="http://schemas.microsoft.com/office/drawing/2014/main" id="{11A1F51A-E317-1145-9F80-D491BFF990A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ATAC-</a:t>
            </a:r>
            <a:r>
              <a:rPr lang="en-US" sz="3200" dirty="0" err="1"/>
              <a:t>Seq</a:t>
            </a:r>
            <a:r>
              <a:rPr lang="en-US" sz="3200" dirty="0"/>
              <a:t> detects accessible chromatin regions</a:t>
            </a:r>
          </a:p>
        </p:txBody>
      </p:sp>
    </p:spTree>
    <p:extLst>
      <p:ext uri="{BB962C8B-B14F-4D97-AF65-F5344CB8AC3E}">
        <p14:creationId xmlns:p14="http://schemas.microsoft.com/office/powerpoint/2010/main" val="1025647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multi-tumor tissue microarray</a:t>
            </a:r>
          </a:p>
        </p:txBody>
      </p:sp>
      <p:pic>
        <p:nvPicPr>
          <p:cNvPr id="4" name="Picture 3">
            <a:extLst>
              <a:ext uri="{FF2B5EF4-FFF2-40B4-BE49-F238E27FC236}">
                <a16:creationId xmlns:a16="http://schemas.microsoft.com/office/drawing/2014/main" id="{77F39F67-A2F2-1447-9F29-61A7C566824F}"/>
              </a:ext>
            </a:extLst>
          </p:cNvPr>
          <p:cNvPicPr>
            <a:picLocks noChangeAspect="1"/>
          </p:cNvPicPr>
          <p:nvPr/>
        </p:nvPicPr>
        <p:blipFill rotWithShape="1">
          <a:blip r:embed="rId2"/>
          <a:srcRect t="20892" b="43777"/>
          <a:stretch/>
        </p:blipFill>
        <p:spPr>
          <a:xfrm>
            <a:off x="954505" y="1098549"/>
            <a:ext cx="10282990" cy="5161619"/>
          </a:xfrm>
          <a:prstGeom prst="rect">
            <a:avLst/>
          </a:prstGeom>
        </p:spPr>
      </p:pic>
      <p:sp>
        <p:nvSpPr>
          <p:cNvPr id="6" name="Shape 450">
            <a:extLst>
              <a:ext uri="{FF2B5EF4-FFF2-40B4-BE49-F238E27FC236}">
                <a16:creationId xmlns:a16="http://schemas.microsoft.com/office/drawing/2014/main" id="{C956BBDF-3C91-A746-946A-847ACA556B0C}"/>
              </a:ext>
            </a:extLst>
          </p:cNvPr>
          <p:cNvSpPr/>
          <p:nvPr/>
        </p:nvSpPr>
        <p:spPr>
          <a:xfrm>
            <a:off x="9284860" y="6534837"/>
            <a:ext cx="2907140"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898792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multi-tumor tissue microarray</a:t>
            </a:r>
          </a:p>
        </p:txBody>
      </p:sp>
      <p:pic>
        <p:nvPicPr>
          <p:cNvPr id="5" name="Picture 4">
            <a:extLst>
              <a:ext uri="{FF2B5EF4-FFF2-40B4-BE49-F238E27FC236}">
                <a16:creationId xmlns:a16="http://schemas.microsoft.com/office/drawing/2014/main" id="{674FFC4F-7599-924D-BD6C-70268E9F6734}"/>
              </a:ext>
            </a:extLst>
          </p:cNvPr>
          <p:cNvPicPr>
            <a:picLocks noChangeAspect="1"/>
          </p:cNvPicPr>
          <p:nvPr/>
        </p:nvPicPr>
        <p:blipFill rotWithShape="1">
          <a:blip r:embed="rId2"/>
          <a:srcRect t="57863"/>
          <a:stretch/>
        </p:blipFill>
        <p:spPr>
          <a:xfrm>
            <a:off x="2089787" y="1098549"/>
            <a:ext cx="8012426" cy="4796592"/>
          </a:xfrm>
          <a:prstGeom prst="rect">
            <a:avLst/>
          </a:prstGeom>
        </p:spPr>
      </p:pic>
      <p:sp>
        <p:nvSpPr>
          <p:cNvPr id="7" name="Shape 450">
            <a:extLst>
              <a:ext uri="{FF2B5EF4-FFF2-40B4-BE49-F238E27FC236}">
                <a16:creationId xmlns:a16="http://schemas.microsoft.com/office/drawing/2014/main" id="{CA85DB44-B4E9-0D4A-89CA-D62F2B6C23D8}"/>
              </a:ext>
            </a:extLst>
          </p:cNvPr>
          <p:cNvSpPr/>
          <p:nvPr/>
        </p:nvSpPr>
        <p:spPr>
          <a:xfrm>
            <a:off x="9284860" y="6534837"/>
            <a:ext cx="2907140"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3134348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56 antibody marker panel</a:t>
            </a:r>
          </a:p>
        </p:txBody>
      </p:sp>
      <p:pic>
        <p:nvPicPr>
          <p:cNvPr id="3" name="Picture 2">
            <a:extLst>
              <a:ext uri="{FF2B5EF4-FFF2-40B4-BE49-F238E27FC236}">
                <a16:creationId xmlns:a16="http://schemas.microsoft.com/office/drawing/2014/main" id="{5E728E1B-3382-DF42-ABF9-2F68CED074AF}"/>
              </a:ext>
            </a:extLst>
          </p:cNvPr>
          <p:cNvPicPr>
            <a:picLocks noChangeAspect="1"/>
          </p:cNvPicPr>
          <p:nvPr/>
        </p:nvPicPr>
        <p:blipFill rotWithShape="1">
          <a:blip r:embed="rId2"/>
          <a:srcRect t="17500" b="29342"/>
          <a:stretch/>
        </p:blipFill>
        <p:spPr>
          <a:xfrm>
            <a:off x="272714" y="914398"/>
            <a:ext cx="7459579" cy="5802958"/>
          </a:xfrm>
          <a:prstGeom prst="rect">
            <a:avLst/>
          </a:prstGeom>
        </p:spPr>
      </p:pic>
      <p:sp>
        <p:nvSpPr>
          <p:cNvPr id="5" name="Content Placeholder 2">
            <a:extLst>
              <a:ext uri="{FF2B5EF4-FFF2-40B4-BE49-F238E27FC236}">
                <a16:creationId xmlns:a16="http://schemas.microsoft.com/office/drawing/2014/main" id="{D7483773-05AE-3E4A-AB47-56C05B942DC9}"/>
              </a:ext>
            </a:extLst>
          </p:cNvPr>
          <p:cNvSpPr txBox="1">
            <a:spLocks/>
          </p:cNvSpPr>
          <p:nvPr/>
        </p:nvSpPr>
        <p:spPr>
          <a:xfrm>
            <a:off x="8119309" y="2015470"/>
            <a:ext cx="3685674" cy="36008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latin typeface="Avenir" panose="02000503020000020003" pitchFamily="2" charset="0"/>
              </a:rPr>
              <a:t>Big challenges</a:t>
            </a:r>
          </a:p>
          <a:p>
            <a:r>
              <a:rPr lang="en-US" dirty="0">
                <a:latin typeface="Avenir" panose="02000503020000020003" pitchFamily="2" charset="0"/>
              </a:rPr>
              <a:t>Imaging</a:t>
            </a:r>
          </a:p>
          <a:p>
            <a:r>
              <a:rPr lang="en-US" dirty="0">
                <a:latin typeface="Avenir" panose="02000503020000020003" pitchFamily="2" charset="0"/>
              </a:rPr>
              <a:t>Segmentation</a:t>
            </a:r>
          </a:p>
          <a:p>
            <a:r>
              <a:rPr lang="en-US" dirty="0">
                <a:latin typeface="Avenir" panose="02000503020000020003" pitchFamily="2" charset="0"/>
              </a:rPr>
              <a:t>Analysis</a:t>
            </a:r>
          </a:p>
        </p:txBody>
      </p:sp>
    </p:spTree>
    <p:extLst>
      <p:ext uri="{BB962C8B-B14F-4D97-AF65-F5344CB8AC3E}">
        <p14:creationId xmlns:p14="http://schemas.microsoft.com/office/powerpoint/2010/main" val="2668364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xit*, Parnas* et al., Cell 2016; Adamson*, Norman*  et al., Cell 2016">
            <a:extLst>
              <a:ext uri="{FF2B5EF4-FFF2-40B4-BE49-F238E27FC236}">
                <a16:creationId xmlns:a16="http://schemas.microsoft.com/office/drawing/2014/main" id="{F8E88D52-FCF9-8849-AFE0-1F0D921DEF2B}"/>
              </a:ext>
            </a:extLst>
          </p:cNvPr>
          <p:cNvSpPr txBox="1"/>
          <p:nvPr/>
        </p:nvSpPr>
        <p:spPr>
          <a:xfrm>
            <a:off x="7347227" y="6581027"/>
            <a:ext cx="4894006" cy="276973"/>
          </a:xfrm>
          <a:prstGeom prst="rect">
            <a:avLst/>
          </a:prstGeom>
          <a:ln w="25400">
            <a:miter lim="400000"/>
          </a:ln>
          <a:extLst>
            <a:ext uri="{C572A759-6A51-4108-AA02-DFA0A04FC94B}">
              <ma14:wrappingTextBoxFlag xmlns:ma14="http://schemas.microsoft.com/office/mac/drawingml/2011/main" xmlns="" val="1"/>
            </a:ext>
          </a:extLst>
        </p:spPr>
        <p:txBody>
          <a:bodyPr wrap="none" lIns="45707" tIns="45707" rIns="45707" bIns="45707">
            <a:spAutoFit/>
          </a:bodyPr>
          <a:lstStyle/>
          <a:p>
            <a:pPr eaLnBrk="0" fontAlgn="base" hangingPunct="0">
              <a:spcBef>
                <a:spcPct val="0"/>
              </a:spcBef>
              <a:spcAft>
                <a:spcPct val="0"/>
              </a:spcAft>
              <a:defRPr sz="3000">
                <a:latin typeface="Avenir Heavy"/>
                <a:ea typeface="Avenir Heavy"/>
                <a:cs typeface="Avenir Heavy"/>
                <a:sym typeface="Avenir Heavy"/>
              </a:defRPr>
            </a:pPr>
            <a:r>
              <a:rPr sz="1200" u="sng" dirty="0">
                <a:solidFill>
                  <a:prstClr val="black"/>
                </a:solidFill>
                <a:latin typeface="Avenir Book" charset="0"/>
                <a:ea typeface="Avenir Book" charset="0"/>
                <a:cs typeface="Avenir Book" charset="0"/>
                <a:sym typeface="Avenir Heavy"/>
              </a:rPr>
              <a:t>Dixit*, </a:t>
            </a:r>
            <a:r>
              <a:rPr sz="1200" u="sng" dirty="0" err="1">
                <a:solidFill>
                  <a:prstClr val="black"/>
                </a:solidFill>
                <a:latin typeface="Avenir Book" charset="0"/>
                <a:ea typeface="Avenir Book" charset="0"/>
                <a:cs typeface="Avenir Book" charset="0"/>
                <a:sym typeface="Avenir Heavy"/>
              </a:rPr>
              <a:t>Parnas</a:t>
            </a:r>
            <a:r>
              <a:rPr sz="1200" u="sng" dirty="0">
                <a:solidFill>
                  <a:prstClr val="black"/>
                </a:solidFill>
                <a:latin typeface="Avenir Book" charset="0"/>
                <a:ea typeface="Avenir Book" charset="0"/>
                <a:cs typeface="Avenir Book" charset="0"/>
                <a:sym typeface="Avenir Heavy"/>
              </a:rPr>
              <a:t>* et al., </a:t>
            </a:r>
            <a:r>
              <a:rPr sz="1200" i="1" u="sng" dirty="0">
                <a:solidFill>
                  <a:prstClr val="black"/>
                </a:solidFill>
                <a:latin typeface="Avenir Book" charset="0"/>
                <a:ea typeface="Avenir Book" charset="0"/>
                <a:cs typeface="Avenir Book" charset="0"/>
                <a:sym typeface="Avenir Heavy"/>
              </a:rPr>
              <a:t>Cell</a:t>
            </a:r>
            <a:r>
              <a:rPr sz="1200" u="sng" dirty="0">
                <a:solidFill>
                  <a:prstClr val="black"/>
                </a:solidFill>
                <a:latin typeface="Avenir Book" charset="0"/>
                <a:ea typeface="Avenir Book" charset="0"/>
                <a:cs typeface="Avenir Book" charset="0"/>
                <a:sym typeface="Avenir Heavy"/>
              </a:rPr>
              <a:t> 2016</a:t>
            </a:r>
            <a:r>
              <a:rPr sz="1200" dirty="0">
                <a:solidFill>
                  <a:prstClr val="black"/>
                </a:solidFill>
                <a:latin typeface="Avenir Book" charset="0"/>
                <a:ea typeface="Avenir Book" charset="0"/>
                <a:cs typeface="Avenir Book" charset="0"/>
                <a:sym typeface="Avenir Heavy"/>
              </a:rPr>
              <a:t>; Adamson*, Norman*  et al., </a:t>
            </a:r>
            <a:r>
              <a:rPr sz="1200" i="1" dirty="0">
                <a:solidFill>
                  <a:prstClr val="black"/>
                </a:solidFill>
                <a:latin typeface="Avenir Book" charset="0"/>
                <a:ea typeface="Avenir Book" charset="0"/>
                <a:cs typeface="Avenir Book" charset="0"/>
                <a:sym typeface="Avenir Heavy"/>
              </a:rPr>
              <a:t>Cell</a:t>
            </a:r>
            <a:r>
              <a:rPr sz="1200" dirty="0">
                <a:solidFill>
                  <a:prstClr val="black"/>
                </a:solidFill>
                <a:latin typeface="Avenir Book" charset="0"/>
                <a:ea typeface="Avenir Book" charset="0"/>
                <a:cs typeface="Avenir Book" charset="0"/>
                <a:sym typeface="Avenir Heavy"/>
              </a:rPr>
              <a:t> 2016</a:t>
            </a:r>
          </a:p>
        </p:txBody>
      </p:sp>
      <p:pic>
        <p:nvPicPr>
          <p:cNvPr id="16" name="perturb-seq-graphic.png" descr="perturb-seq-graphic.png">
            <a:extLst>
              <a:ext uri="{FF2B5EF4-FFF2-40B4-BE49-F238E27FC236}">
                <a16:creationId xmlns:a16="http://schemas.microsoft.com/office/drawing/2014/main" id="{2300B515-72D1-5248-925E-99A7F81770FE}"/>
              </a:ext>
            </a:extLst>
          </p:cNvPr>
          <p:cNvPicPr>
            <a:picLocks noChangeAspect="1"/>
          </p:cNvPicPr>
          <p:nvPr/>
        </p:nvPicPr>
        <p:blipFill>
          <a:blip r:embed="rId2"/>
          <a:stretch>
            <a:fillRect/>
          </a:stretch>
        </p:blipFill>
        <p:spPr>
          <a:xfrm>
            <a:off x="1527027" y="968774"/>
            <a:ext cx="9141619" cy="2337239"/>
          </a:xfrm>
          <a:prstGeom prst="rect">
            <a:avLst/>
          </a:prstGeom>
          <a:ln w="12700">
            <a:miter lim="400000"/>
          </a:ln>
        </p:spPr>
      </p:pic>
      <p:sp>
        <p:nvSpPr>
          <p:cNvPr id="17" name="I. Pooled sgRNA library,…">
            <a:extLst>
              <a:ext uri="{FF2B5EF4-FFF2-40B4-BE49-F238E27FC236}">
                <a16:creationId xmlns:a16="http://schemas.microsoft.com/office/drawing/2014/main" id="{D5CD8289-5323-5D4D-8B2F-E0DDF708800F}"/>
              </a:ext>
            </a:extLst>
          </p:cNvPr>
          <p:cNvSpPr txBox="1"/>
          <p:nvPr/>
        </p:nvSpPr>
        <p:spPr>
          <a:xfrm>
            <a:off x="1687283" y="3211375"/>
            <a:ext cx="2429485" cy="523194"/>
          </a:xfrm>
          <a:prstGeom prst="rect">
            <a:avLst/>
          </a:prstGeom>
          <a:solidFill>
            <a:srgbClr val="FFFFFF"/>
          </a:solidFill>
          <a:ln w="25400">
            <a:miter lim="400000"/>
          </a:ln>
          <a:extLst>
            <a:ext uri="{C572A759-6A51-4108-AA02-DFA0A04FC94B}">
              <ma14:wrappingTextBoxFlag xmlns:ma14="http://schemas.microsoft.com/office/mac/drawingml/2011/main" xmlns="" val="1"/>
            </a:ext>
          </a:extLst>
        </p:spPr>
        <p:txBody>
          <a:bodyPr wrap="none" lIns="45707" tIns="45707" rIns="45707" bIns="45707">
            <a:spAutoFit/>
          </a:bodyPr>
          <a:lstStyle/>
          <a:p>
            <a:pP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 </a:t>
            </a:r>
            <a:r>
              <a:rPr sz="1400" dirty="0">
                <a:solidFill>
                  <a:prstClr val="black"/>
                </a:solidFill>
                <a:latin typeface="Arial" panose="020B0604020202020204" pitchFamily="34" charset="0"/>
                <a:cs typeface="Arial" panose="020B0604020202020204" pitchFamily="34" charset="0"/>
              </a:rPr>
              <a:t>Pooled </a:t>
            </a:r>
            <a:r>
              <a:rPr sz="1400" dirty="0" err="1">
                <a:solidFill>
                  <a:prstClr val="black"/>
                </a:solidFill>
                <a:latin typeface="Arial" panose="020B0604020202020204" pitchFamily="34" charset="0"/>
                <a:cs typeface="Arial" panose="020B0604020202020204" pitchFamily="34" charset="0"/>
              </a:rPr>
              <a:t>sgRNA</a:t>
            </a:r>
            <a:r>
              <a:rPr sz="1400" dirty="0">
                <a:solidFill>
                  <a:prstClr val="black"/>
                </a:solidFill>
                <a:latin typeface="Arial" panose="020B0604020202020204" pitchFamily="34" charset="0"/>
                <a:cs typeface="Arial" panose="020B0604020202020204" pitchFamily="34" charset="0"/>
              </a:rPr>
              <a:t> library, </a:t>
            </a:r>
          </a:p>
          <a:p>
            <a:pPr eaLnBrk="0" fontAlgn="base" hangingPunct="0">
              <a:spcBef>
                <a:spcPct val="0"/>
              </a:spcBef>
              <a:spcAft>
                <a:spcPct val="0"/>
              </a:spcAft>
            </a:pPr>
            <a:r>
              <a:rPr sz="1400" dirty="0" err="1">
                <a:solidFill>
                  <a:prstClr val="black"/>
                </a:solidFill>
                <a:latin typeface="Arial" panose="020B0604020202020204" pitchFamily="34" charset="0"/>
                <a:cs typeface="Arial" panose="020B0604020202020204" pitchFamily="34" charset="0"/>
              </a:rPr>
              <a:t>polydenylated</a:t>
            </a:r>
            <a:r>
              <a:rPr sz="1400" dirty="0">
                <a:solidFill>
                  <a:prstClr val="black"/>
                </a:solidFill>
                <a:latin typeface="Arial" panose="020B0604020202020204" pitchFamily="34" charset="0"/>
                <a:cs typeface="Arial" panose="020B0604020202020204" pitchFamily="34" charset="0"/>
              </a:rPr>
              <a:t> guide barcode </a:t>
            </a:r>
          </a:p>
        </p:txBody>
      </p:sp>
      <p:sp>
        <p:nvSpPr>
          <p:cNvPr id="18" name="II. Transduce cells (low or high MOI)">
            <a:extLst>
              <a:ext uri="{FF2B5EF4-FFF2-40B4-BE49-F238E27FC236}">
                <a16:creationId xmlns:a16="http://schemas.microsoft.com/office/drawing/2014/main" id="{DB5DA348-244B-4F4C-8985-A0729E3A1CC5}"/>
              </a:ext>
            </a:extLst>
          </p:cNvPr>
          <p:cNvSpPr txBox="1"/>
          <p:nvPr/>
        </p:nvSpPr>
        <p:spPr>
          <a:xfrm>
            <a:off x="4235603" y="3211375"/>
            <a:ext cx="1534689" cy="523194"/>
          </a:xfrm>
          <a:prstGeom prst="rect">
            <a:avLst/>
          </a:prstGeom>
          <a:solidFill>
            <a:srgbClr val="FFFFFF"/>
          </a:solidFill>
          <a:ln w="25400">
            <a:miter lim="400000"/>
          </a:ln>
          <a:extLst>
            <a:ext uri="{C572A759-6A51-4108-AA02-DFA0A04FC94B}">
              <ma14:wrappingTextBoxFlag xmlns:ma14="http://schemas.microsoft.com/office/mac/drawingml/2011/main" xmlns="" val="1"/>
            </a:ext>
          </a:extLst>
        </p:spPr>
        <p:txBody>
          <a:bodyPr wrap="none" lIns="45707" tIns="45707" rIns="45707" bIns="45707">
            <a:spAutoFit/>
          </a:bodyPr>
          <a:lstStyle/>
          <a:p>
            <a:pPr algn="ct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II. </a:t>
            </a:r>
            <a:r>
              <a:rPr sz="1400" dirty="0">
                <a:solidFill>
                  <a:prstClr val="black"/>
                </a:solidFill>
                <a:latin typeface="Arial" panose="020B0604020202020204" pitchFamily="34" charset="0"/>
                <a:cs typeface="Arial" panose="020B0604020202020204" pitchFamily="34" charset="0"/>
              </a:rPr>
              <a:t>Transduce cells</a:t>
            </a:r>
            <a:br>
              <a:rPr sz="1400" dirty="0">
                <a:solidFill>
                  <a:prstClr val="black"/>
                </a:solidFill>
                <a:latin typeface="Arial" panose="020B0604020202020204" pitchFamily="34" charset="0"/>
                <a:cs typeface="Arial" panose="020B0604020202020204" pitchFamily="34" charset="0"/>
              </a:rPr>
            </a:br>
            <a:r>
              <a:rPr sz="1400" dirty="0">
                <a:solidFill>
                  <a:prstClr val="black"/>
                </a:solidFill>
                <a:latin typeface="Arial" panose="020B0604020202020204" pitchFamily="34" charset="0"/>
                <a:cs typeface="Arial" panose="020B0604020202020204" pitchFamily="34" charset="0"/>
              </a:rPr>
              <a:t>(low or high MOI)</a:t>
            </a:r>
          </a:p>
        </p:txBody>
      </p:sp>
      <p:sp>
        <p:nvSpPr>
          <p:cNvPr id="19" name="III. Capture cells,  barcode mRNA">
            <a:extLst>
              <a:ext uri="{FF2B5EF4-FFF2-40B4-BE49-F238E27FC236}">
                <a16:creationId xmlns:a16="http://schemas.microsoft.com/office/drawing/2014/main" id="{0D76BD8D-BAEA-8241-B719-4D1E8B2D3564}"/>
              </a:ext>
            </a:extLst>
          </p:cNvPr>
          <p:cNvSpPr txBox="1"/>
          <p:nvPr/>
        </p:nvSpPr>
        <p:spPr>
          <a:xfrm>
            <a:off x="6617115" y="3213261"/>
            <a:ext cx="1485317" cy="523194"/>
          </a:xfrm>
          <a:prstGeom prst="rect">
            <a:avLst/>
          </a:prstGeom>
          <a:solidFill>
            <a:srgbClr val="FFFFFF"/>
          </a:solidFill>
          <a:ln w="25400">
            <a:miter lim="400000"/>
          </a:ln>
          <a:extLst>
            <a:ext uri="{C572A759-6A51-4108-AA02-DFA0A04FC94B}">
              <ma14:wrappingTextBoxFlag xmlns:ma14="http://schemas.microsoft.com/office/mac/drawingml/2011/main" xmlns="" val="1"/>
            </a:ext>
          </a:extLst>
        </p:spPr>
        <p:txBody>
          <a:bodyPr wrap="none" lIns="45707" tIns="45707" rIns="45707" bIns="45707">
            <a:spAutoFit/>
          </a:bodyPr>
          <a:lstStyle/>
          <a:p>
            <a:pPr algn="ct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III. </a:t>
            </a:r>
            <a:r>
              <a:rPr sz="1400" dirty="0">
                <a:solidFill>
                  <a:prstClr val="black"/>
                </a:solidFill>
                <a:latin typeface="Arial" panose="020B0604020202020204" pitchFamily="34" charset="0"/>
                <a:cs typeface="Arial" panose="020B0604020202020204" pitchFamily="34" charset="0"/>
              </a:rPr>
              <a:t>Capture cells, </a:t>
            </a:r>
            <a:br>
              <a:rPr sz="1400" dirty="0">
                <a:solidFill>
                  <a:prstClr val="black"/>
                </a:solidFill>
                <a:latin typeface="Arial" panose="020B0604020202020204" pitchFamily="34" charset="0"/>
                <a:cs typeface="Arial" panose="020B0604020202020204" pitchFamily="34" charset="0"/>
              </a:rPr>
            </a:br>
            <a:r>
              <a:rPr sz="1400" dirty="0">
                <a:solidFill>
                  <a:prstClr val="black"/>
                </a:solidFill>
                <a:latin typeface="Arial" panose="020B0604020202020204" pitchFamily="34" charset="0"/>
                <a:cs typeface="Arial" panose="020B0604020202020204" pitchFamily="34" charset="0"/>
              </a:rPr>
              <a:t>barcode mRNA</a:t>
            </a:r>
          </a:p>
        </p:txBody>
      </p:sp>
      <p:sp>
        <p:nvSpPr>
          <p:cNvPr id="20" name="IV. Match guide barcode to transcriptome">
            <a:extLst>
              <a:ext uri="{FF2B5EF4-FFF2-40B4-BE49-F238E27FC236}">
                <a16:creationId xmlns:a16="http://schemas.microsoft.com/office/drawing/2014/main" id="{C76F421F-90D9-A643-AFCA-D470993CEC04}"/>
              </a:ext>
            </a:extLst>
          </p:cNvPr>
          <p:cNvSpPr txBox="1"/>
          <p:nvPr/>
        </p:nvSpPr>
        <p:spPr>
          <a:xfrm>
            <a:off x="8655307" y="3211725"/>
            <a:ext cx="2015462" cy="523194"/>
          </a:xfrm>
          <a:prstGeom prst="rect">
            <a:avLst/>
          </a:prstGeom>
          <a:solidFill>
            <a:srgbClr val="FFFFFF"/>
          </a:solidFill>
          <a:ln w="25400">
            <a:miter lim="400000"/>
          </a:ln>
          <a:extLst>
            <a:ext uri="{C572A759-6A51-4108-AA02-DFA0A04FC94B}">
              <ma14:wrappingTextBoxFlag xmlns:ma14="http://schemas.microsoft.com/office/mac/drawingml/2011/main" xmlns="" val="1"/>
            </a:ext>
          </a:extLst>
        </p:spPr>
        <p:txBody>
          <a:bodyPr wrap="none" lIns="45707" tIns="45707" rIns="45707" bIns="45707">
            <a:spAutoFit/>
          </a:bodyPr>
          <a:lstStyle/>
          <a:p>
            <a:pPr algn="ct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IV. </a:t>
            </a:r>
            <a:r>
              <a:rPr sz="1400" dirty="0">
                <a:solidFill>
                  <a:prstClr val="black"/>
                </a:solidFill>
                <a:latin typeface="Arial" panose="020B0604020202020204" pitchFamily="34" charset="0"/>
                <a:cs typeface="Arial" panose="020B0604020202020204" pitchFamily="34" charset="0"/>
              </a:rPr>
              <a:t>Match guide barcode</a:t>
            </a:r>
            <a:br>
              <a:rPr sz="1400" dirty="0">
                <a:solidFill>
                  <a:prstClr val="black"/>
                </a:solidFill>
                <a:latin typeface="Arial" panose="020B0604020202020204" pitchFamily="34" charset="0"/>
                <a:cs typeface="Arial" panose="020B0604020202020204" pitchFamily="34" charset="0"/>
              </a:rPr>
            </a:br>
            <a:r>
              <a:rPr sz="1400" dirty="0">
                <a:solidFill>
                  <a:prstClr val="black"/>
                </a:solidFill>
                <a:latin typeface="Arial" panose="020B0604020202020204" pitchFamily="34" charset="0"/>
                <a:cs typeface="Arial" panose="020B0604020202020204" pitchFamily="34" charset="0"/>
              </a:rPr>
              <a:t>to transcriptome</a:t>
            </a:r>
          </a:p>
        </p:txBody>
      </p:sp>
      <p:sp>
        <p:nvSpPr>
          <p:cNvPr id="21" name="Rectangle">
            <a:extLst>
              <a:ext uri="{FF2B5EF4-FFF2-40B4-BE49-F238E27FC236}">
                <a16:creationId xmlns:a16="http://schemas.microsoft.com/office/drawing/2014/main" id="{2B5B14C4-42D5-2C40-A37C-46811F41B96B}"/>
              </a:ext>
            </a:extLst>
          </p:cNvPr>
          <p:cNvSpPr/>
          <p:nvPr/>
        </p:nvSpPr>
        <p:spPr>
          <a:xfrm>
            <a:off x="1645172" y="2787730"/>
            <a:ext cx="2177074" cy="304673"/>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2" name="Rectangle">
            <a:extLst>
              <a:ext uri="{FF2B5EF4-FFF2-40B4-BE49-F238E27FC236}">
                <a16:creationId xmlns:a16="http://schemas.microsoft.com/office/drawing/2014/main" id="{101F5905-44DF-D946-8485-DADCF9A15F7F}"/>
              </a:ext>
            </a:extLst>
          </p:cNvPr>
          <p:cNvSpPr/>
          <p:nvPr/>
        </p:nvSpPr>
        <p:spPr>
          <a:xfrm>
            <a:off x="4162489" y="2781429"/>
            <a:ext cx="2177074" cy="304673"/>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3" name="Rectangle">
            <a:extLst>
              <a:ext uri="{FF2B5EF4-FFF2-40B4-BE49-F238E27FC236}">
                <a16:creationId xmlns:a16="http://schemas.microsoft.com/office/drawing/2014/main" id="{CE312646-1CE2-0F44-995A-5A9E65AEFD5E}"/>
              </a:ext>
            </a:extLst>
          </p:cNvPr>
          <p:cNvSpPr/>
          <p:nvPr/>
        </p:nvSpPr>
        <p:spPr>
          <a:xfrm>
            <a:off x="6258690" y="2716506"/>
            <a:ext cx="2177075" cy="454725"/>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4" name="Rectangle">
            <a:extLst>
              <a:ext uri="{FF2B5EF4-FFF2-40B4-BE49-F238E27FC236}">
                <a16:creationId xmlns:a16="http://schemas.microsoft.com/office/drawing/2014/main" id="{C10EB242-C10F-0142-9B74-0705919D6744}"/>
              </a:ext>
            </a:extLst>
          </p:cNvPr>
          <p:cNvSpPr/>
          <p:nvPr/>
        </p:nvSpPr>
        <p:spPr>
          <a:xfrm>
            <a:off x="3161757" y="1416865"/>
            <a:ext cx="2513789" cy="1692291"/>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5" name="Rectangle">
            <a:extLst>
              <a:ext uri="{FF2B5EF4-FFF2-40B4-BE49-F238E27FC236}">
                <a16:creationId xmlns:a16="http://schemas.microsoft.com/office/drawing/2014/main" id="{D144701E-136B-FD4F-AF1F-7A75EF2F60D6}"/>
              </a:ext>
            </a:extLst>
          </p:cNvPr>
          <p:cNvSpPr/>
          <p:nvPr/>
        </p:nvSpPr>
        <p:spPr>
          <a:xfrm>
            <a:off x="5848887" y="1291246"/>
            <a:ext cx="2513789" cy="1692292"/>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6" name="Rectangle">
            <a:extLst>
              <a:ext uri="{FF2B5EF4-FFF2-40B4-BE49-F238E27FC236}">
                <a16:creationId xmlns:a16="http://schemas.microsoft.com/office/drawing/2014/main" id="{12520F56-E161-E44A-8568-20519FD5F0F1}"/>
              </a:ext>
            </a:extLst>
          </p:cNvPr>
          <p:cNvSpPr/>
          <p:nvPr/>
        </p:nvSpPr>
        <p:spPr>
          <a:xfrm>
            <a:off x="8362676" y="1306317"/>
            <a:ext cx="2307841" cy="1937388"/>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7" name="Rectangle 26">
            <a:extLst>
              <a:ext uri="{FF2B5EF4-FFF2-40B4-BE49-F238E27FC236}">
                <a16:creationId xmlns:a16="http://schemas.microsoft.com/office/drawing/2014/main" id="{589DAC36-BD7D-454D-9EFF-7602DD29F7C3}"/>
              </a:ext>
            </a:extLst>
          </p:cNvPr>
          <p:cNvSpPr/>
          <p:nvPr/>
        </p:nvSpPr>
        <p:spPr>
          <a:xfrm>
            <a:off x="2813714" y="4597189"/>
            <a:ext cx="6564573" cy="1938992"/>
          </a:xfrm>
          <a:prstGeom prst="rect">
            <a:avLst/>
          </a:prstGeom>
        </p:spPr>
        <p:txBody>
          <a:bodyPr wrap="square">
            <a:spAutoFit/>
          </a:bodyPr>
          <a:lstStyle/>
          <a:p>
            <a:pPr eaLnBrk="0" fontAlgn="base" hangingPunct="0">
              <a:spcBef>
                <a:spcPct val="0"/>
              </a:spcBef>
              <a:spcAft>
                <a:spcPct val="0"/>
              </a:spcAft>
            </a:pPr>
            <a:r>
              <a:rPr lang="en-US" sz="2400" u="sng" dirty="0">
                <a:solidFill>
                  <a:prstClr val="black"/>
                </a:solidFill>
                <a:latin typeface="Avenir Book" charset="0"/>
                <a:ea typeface="Avenir Book" charset="0"/>
                <a:cs typeface="Avenir Book" charset="0"/>
              </a:rPr>
              <a:t>Perturb-</a:t>
            </a:r>
            <a:r>
              <a:rPr lang="en-US" sz="2400" u="sng" dirty="0" err="1">
                <a:solidFill>
                  <a:prstClr val="black"/>
                </a:solidFill>
                <a:latin typeface="Avenir Book" charset="0"/>
                <a:ea typeface="Avenir Book" charset="0"/>
                <a:cs typeface="Avenir Book" charset="0"/>
              </a:rPr>
              <a:t>Seq</a:t>
            </a:r>
            <a:r>
              <a:rPr lang="en-US" sz="2400" u="sng" dirty="0">
                <a:solidFill>
                  <a:prstClr val="black"/>
                </a:solidFill>
                <a:latin typeface="Avenir Book" charset="0"/>
                <a:ea typeface="Avenir Book" charset="0"/>
                <a:cs typeface="Avenir Book" charset="0"/>
              </a:rPr>
              <a:t> advantages</a:t>
            </a:r>
            <a:endParaRPr lang="en-US" sz="2400" dirty="0">
              <a:solidFill>
                <a:prstClr val="black"/>
              </a:solidFill>
              <a:latin typeface="Avenir Book" charset="0"/>
              <a:ea typeface="Avenir Book" charset="0"/>
              <a:cs typeface="Avenir Book" charset="0"/>
            </a:endParaRP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no need to define a phenotype beforehand</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single cell readout</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pooled format</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higher order interactions</a:t>
            </a:r>
          </a:p>
        </p:txBody>
      </p:sp>
      <p:sp>
        <p:nvSpPr>
          <p:cNvPr id="29" name="Spatial analysis update">
            <a:extLst>
              <a:ext uri="{FF2B5EF4-FFF2-40B4-BE49-F238E27FC236}">
                <a16:creationId xmlns:a16="http://schemas.microsoft.com/office/drawing/2014/main" id="{B514947B-8828-7B45-A331-9A482BF6D687}"/>
              </a:ext>
            </a:extLst>
          </p:cNvPr>
          <p:cNvSpPr txBox="1"/>
          <p:nvPr/>
        </p:nvSpPr>
        <p:spPr>
          <a:xfrm>
            <a:off x="1323454" y="288501"/>
            <a:ext cx="9545092" cy="58477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nchor="ctr">
            <a:spAutoFit/>
          </a:bodyPr>
          <a:lstStyle>
            <a:lvl1pPr algn="ctr">
              <a:defRPr sz="6400">
                <a:solidFill>
                  <a:srgbClr val="011A99"/>
                </a:solidFill>
                <a:latin typeface="Avenir Black"/>
                <a:ea typeface="Avenir Black"/>
                <a:cs typeface="Avenir Black"/>
                <a:sym typeface="Avenir Black"/>
              </a:defRPr>
            </a:lvl1pPr>
          </a:lstStyle>
          <a:p>
            <a:r>
              <a:rPr lang="en-US" sz="3200" dirty="0"/>
              <a:t>Perturb-</a:t>
            </a:r>
            <a:r>
              <a:rPr lang="en-US" sz="3200" dirty="0" err="1"/>
              <a:t>Seq</a:t>
            </a:r>
            <a:r>
              <a:rPr lang="en-US" sz="3200" dirty="0"/>
              <a:t> overview</a:t>
            </a:r>
            <a:endParaRPr sz="3200" dirty="0"/>
          </a:p>
        </p:txBody>
      </p:sp>
    </p:spTree>
    <p:extLst>
      <p:ext uri="{BB962C8B-B14F-4D97-AF65-F5344CB8AC3E}">
        <p14:creationId xmlns:p14="http://schemas.microsoft.com/office/powerpoint/2010/main" val="267799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8"/>
                                        </p:tgtEl>
                                        <p:attrNameLst>
                                          <p:attrName>style.visibility</p:attrName>
                                        </p:attrNameLst>
                                      </p:cBhvr>
                                      <p:to>
                                        <p:strVal val="visible"/>
                                      </p:to>
                                    </p:set>
                                  </p:childTnLst>
                                </p:cTn>
                              </p:par>
                            </p:childTnLst>
                          </p:cTn>
                        </p:par>
                        <p:par>
                          <p:cTn id="14" fill="hold">
                            <p:stCondLst>
                              <p:cond delay="0"/>
                            </p:stCondLst>
                            <p:childTnLst>
                              <p:par>
                                <p:cTn id="15" presetID="1" presetClass="exit" presetSubtype="0" fill="hold" grpId="0" nodeType="afterEffect">
                                  <p:stCondLst>
                                    <p:cond delay="0"/>
                                  </p:stCondLst>
                                  <p:iterate>
                                    <p:tmAbs val="0"/>
                                  </p:iterate>
                                  <p:childTnLst>
                                    <p:set>
                                      <p:cBhvr>
                                        <p:cTn id="16" fill="hold">
                                          <p:stCondLst>
                                            <p:cond delay="0"/>
                                          </p:stCondLst>
                                        </p:cTn>
                                        <p:tgtEl>
                                          <p:spTgt spid="2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iterate>
                                    <p:tmAbs val="0"/>
                                  </p:iterate>
                                  <p:childTnLst>
                                    <p:set>
                                      <p:cBhvr>
                                        <p:cTn id="20" fill="hold">
                                          <p:stCondLst>
                                            <p:cond delay="0"/>
                                          </p:stCondLst>
                                        </p:cTn>
                                        <p:tgtEl>
                                          <p:spTgt spid="25"/>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iterate>
                                    <p:tmAbs val="0"/>
                                  </p:iterate>
                                  <p:childTnLst>
                                    <p:set>
                                      <p:cBhvr>
                                        <p:cTn id="27" fill="hold">
                                          <p:stCondLst>
                                            <p:cond delay="0"/>
                                          </p:stCondLst>
                                        </p:cTn>
                                        <p:tgtEl>
                                          <p:spTgt spid="26"/>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17" grpId="0" animBg="1" advAuto="0"/>
      <p:bldP spid="18" grpId="0" animBg="1" advAuto="0"/>
      <p:bldP spid="19" grpId="0" animBg="1" advAuto="0"/>
      <p:bldP spid="20" grpId="0" animBg="1" advAuto="0"/>
      <p:bldP spid="24" grpId="0" animBg="1" advAuto="0"/>
      <p:bldP spid="25" grpId="0" animBg="1" advAuto="0"/>
      <p:bldP spid="26" grpId="0" animBg="1" advAuto="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a:extLst>
              <a:ext uri="{FF2B5EF4-FFF2-40B4-BE49-F238E27FC236}">
                <a16:creationId xmlns:a16="http://schemas.microsoft.com/office/drawing/2014/main" id="{ED12F605-5D6E-434C-AC5C-5F6D9E5E8270}"/>
              </a:ext>
            </a:extLst>
          </p:cNvPr>
          <p:cNvGrpSpPr/>
          <p:nvPr/>
        </p:nvGrpSpPr>
        <p:grpSpPr>
          <a:xfrm>
            <a:off x="671934" y="2443460"/>
            <a:ext cx="5810808" cy="2234757"/>
            <a:chOff x="6084357" y="448617"/>
            <a:chExt cx="11621614" cy="4469511"/>
          </a:xfrm>
        </p:grpSpPr>
        <p:pic>
          <p:nvPicPr>
            <p:cNvPr id="190" name="perturb-seq-graphic.png" descr="perturb-seq-graphic.png">
              <a:extLst>
                <a:ext uri="{FF2B5EF4-FFF2-40B4-BE49-F238E27FC236}">
                  <a16:creationId xmlns:a16="http://schemas.microsoft.com/office/drawing/2014/main" id="{F0D2321F-8B59-F444-9DFE-85CFE73D4023}"/>
                </a:ext>
              </a:extLst>
            </p:cNvPr>
            <p:cNvPicPr>
              <a:picLocks noChangeAspect="1"/>
            </p:cNvPicPr>
            <p:nvPr/>
          </p:nvPicPr>
          <p:blipFill rotWithShape="1">
            <a:blip r:embed="rId3"/>
            <a:srcRect l="31275" t="11792"/>
            <a:stretch/>
          </p:blipFill>
          <p:spPr>
            <a:xfrm>
              <a:off x="6329179" y="448617"/>
              <a:ext cx="10226438" cy="3355853"/>
            </a:xfrm>
            <a:prstGeom prst="rect">
              <a:avLst/>
            </a:prstGeom>
            <a:ln w="12700" cap="flat">
              <a:noFill/>
              <a:miter lim="400000"/>
            </a:ln>
            <a:effectLst/>
          </p:spPr>
        </p:pic>
        <p:sp>
          <p:nvSpPr>
            <p:cNvPr id="191" name="Rectangle">
              <a:extLst>
                <a:ext uri="{FF2B5EF4-FFF2-40B4-BE49-F238E27FC236}">
                  <a16:creationId xmlns:a16="http://schemas.microsoft.com/office/drawing/2014/main" id="{5AB84734-7A87-1646-A776-890D4CB8B6EB}"/>
                </a:ext>
              </a:extLst>
            </p:cNvPr>
            <p:cNvSpPr/>
            <p:nvPr/>
          </p:nvSpPr>
          <p:spPr>
            <a:xfrm>
              <a:off x="8595922" y="2172542"/>
              <a:ext cx="1334679" cy="509271"/>
            </a:xfrm>
            <a:prstGeom prst="rect">
              <a:avLst/>
            </a:prstGeom>
            <a:solidFill>
              <a:srgbClr val="FFFFFF"/>
            </a:solidFill>
            <a:ln w="12700" cap="flat">
              <a:noFill/>
              <a:miter lim="400000"/>
            </a:ln>
            <a:effectLst/>
          </p:spPr>
          <p:txBody>
            <a:bodyPr wrap="square" lIns="45719" tIns="45719" rIns="45719" bIns="4571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600">
                  <a:latin typeface="Avenir"/>
                  <a:ea typeface="Avenir"/>
                  <a:cs typeface="Avenir"/>
                  <a:sym typeface="Avenir Roman"/>
                </a:defRPr>
              </a:pPr>
              <a:endParaRPr kumimoji="0" sz="3600" b="0" i="0" u="none" strike="noStrike" kern="1200" cap="none" spc="0" normalizeH="0" baseline="0" noProof="0">
                <a:ln>
                  <a:noFill/>
                </a:ln>
                <a:solidFill>
                  <a:srgbClr val="000000"/>
                </a:solidFill>
                <a:effectLst/>
                <a:uLnTx/>
                <a:uFillTx/>
                <a:latin typeface="Avenir"/>
                <a:sym typeface="Avenir Roman"/>
              </a:endParaRPr>
            </a:p>
          </p:txBody>
        </p:sp>
        <p:sp>
          <p:nvSpPr>
            <p:cNvPr id="192" name="Rectangle">
              <a:extLst>
                <a:ext uri="{FF2B5EF4-FFF2-40B4-BE49-F238E27FC236}">
                  <a16:creationId xmlns:a16="http://schemas.microsoft.com/office/drawing/2014/main" id="{BEB5D835-B6B0-E446-8D68-DE2CA490EB24}"/>
                </a:ext>
              </a:extLst>
            </p:cNvPr>
            <p:cNvSpPr/>
            <p:nvPr/>
          </p:nvSpPr>
          <p:spPr>
            <a:xfrm>
              <a:off x="9428787" y="3645306"/>
              <a:ext cx="4355283" cy="909687"/>
            </a:xfrm>
            <a:prstGeom prst="rect">
              <a:avLst/>
            </a:prstGeom>
            <a:solidFill>
              <a:srgbClr val="FFFFFF"/>
            </a:solidFill>
            <a:ln w="12700" cap="flat">
              <a:noFill/>
              <a:miter lim="400000"/>
            </a:ln>
            <a:effectLst/>
          </p:spPr>
          <p:txBody>
            <a:bodyPr wrap="square" lIns="45719" tIns="45719" rIns="45719" bIns="4571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600">
                  <a:latin typeface="Avenir"/>
                  <a:ea typeface="Avenir"/>
                  <a:cs typeface="Avenir"/>
                  <a:sym typeface="Avenir Roman"/>
                </a:defRPr>
              </a:pPr>
              <a:endParaRPr kumimoji="0" sz="3600" b="0" i="0" u="none" strike="noStrike" kern="1200" cap="none" spc="0" normalizeH="0" baseline="0" noProof="0">
                <a:ln>
                  <a:noFill/>
                </a:ln>
                <a:solidFill>
                  <a:srgbClr val="000000"/>
                </a:solidFill>
                <a:effectLst/>
                <a:uLnTx/>
                <a:uFillTx/>
                <a:latin typeface="Avenir"/>
                <a:sym typeface="Avenir Roman"/>
              </a:endParaRPr>
            </a:p>
          </p:txBody>
        </p:sp>
        <p:sp>
          <p:nvSpPr>
            <p:cNvPr id="193" name="II. Transduce cells (low or high MOI)">
              <a:extLst>
                <a:ext uri="{FF2B5EF4-FFF2-40B4-BE49-F238E27FC236}">
                  <a16:creationId xmlns:a16="http://schemas.microsoft.com/office/drawing/2014/main" id="{1B46EF64-8169-A945-BBC7-C2B3966D0C9C}"/>
                </a:ext>
              </a:extLst>
            </p:cNvPr>
            <p:cNvSpPr txBox="1"/>
            <p:nvPr/>
          </p:nvSpPr>
          <p:spPr>
            <a:xfrm>
              <a:off x="6084357" y="2901167"/>
              <a:ext cx="3625475" cy="1169545"/>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Transduce cells</a:t>
              </a: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 </a:t>
              </a:r>
            </a:p>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with </a:t>
              </a:r>
              <a:r>
                <a:rPr kumimoji="0" lang="en-US" sz="1600" b="0" i="0" u="none" strike="noStrike" kern="1200" cap="none" spc="0" normalizeH="0" baseline="0" noProof="0" dirty="0" err="1">
                  <a:ln>
                    <a:noFill/>
                  </a:ln>
                  <a:solidFill>
                    <a:srgbClr val="000000"/>
                  </a:solidFill>
                  <a:effectLst/>
                  <a:uLnTx/>
                  <a:uFillTx/>
                  <a:latin typeface="Avenir" panose="02000503020000020003" pitchFamily="2" charset="0"/>
                  <a:ea typeface="Arial" charset="0"/>
                  <a:cs typeface="Arial" charset="0"/>
                  <a:sym typeface="Avenir Roman"/>
                </a:rPr>
                <a:t>sgRNA</a:t>
              </a: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 library</a:t>
              </a:r>
              <a:endPar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endParaRPr>
            </a:p>
          </p:txBody>
        </p:sp>
        <p:sp>
          <p:nvSpPr>
            <p:cNvPr id="194" name="III. Capture cells,  barcode mRNA">
              <a:extLst>
                <a:ext uri="{FF2B5EF4-FFF2-40B4-BE49-F238E27FC236}">
                  <a16:creationId xmlns:a16="http://schemas.microsoft.com/office/drawing/2014/main" id="{2224E53E-941E-FD4E-964D-396772A46944}"/>
                </a:ext>
              </a:extLst>
            </p:cNvPr>
            <p:cNvSpPr txBox="1"/>
            <p:nvPr/>
          </p:nvSpPr>
          <p:spPr>
            <a:xfrm>
              <a:off x="10229998" y="2876461"/>
              <a:ext cx="3027363" cy="1169545"/>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Capture cells, </a:t>
              </a:r>
              <a:b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b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barcode mRNA</a:t>
              </a:r>
            </a:p>
          </p:txBody>
        </p:sp>
        <p:sp>
          <p:nvSpPr>
            <p:cNvPr id="195" name="IV. Match guide barcode to transcriptome">
              <a:extLst>
                <a:ext uri="{FF2B5EF4-FFF2-40B4-BE49-F238E27FC236}">
                  <a16:creationId xmlns:a16="http://schemas.microsoft.com/office/drawing/2014/main" id="{FBB1D950-F2AB-C44B-8028-DFFBEBA13A21}"/>
                </a:ext>
              </a:extLst>
            </p:cNvPr>
            <p:cNvSpPr txBox="1"/>
            <p:nvPr/>
          </p:nvSpPr>
          <p:spPr>
            <a:xfrm>
              <a:off x="13562918" y="3748583"/>
              <a:ext cx="4143053" cy="1169545"/>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Match guide barcode</a:t>
              </a:r>
              <a:b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b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to transcriptome</a:t>
              </a:r>
            </a:p>
          </p:txBody>
        </p:sp>
      </p:grpSp>
      <p:pic>
        <p:nvPicPr>
          <p:cNvPr id="196" name="Picture 195">
            <a:extLst>
              <a:ext uri="{FF2B5EF4-FFF2-40B4-BE49-F238E27FC236}">
                <a16:creationId xmlns:a16="http://schemas.microsoft.com/office/drawing/2014/main" id="{E7F9AE0C-1B4F-AB49-AC67-55FA9AA2E493}"/>
              </a:ext>
            </a:extLst>
          </p:cNvPr>
          <p:cNvPicPr>
            <a:picLocks noChangeAspect="1"/>
          </p:cNvPicPr>
          <p:nvPr/>
        </p:nvPicPr>
        <p:blipFill>
          <a:blip r:embed="rId4"/>
          <a:stretch>
            <a:fillRect/>
          </a:stretch>
        </p:blipFill>
        <p:spPr>
          <a:xfrm>
            <a:off x="7347845" y="2390653"/>
            <a:ext cx="4844155" cy="1954848"/>
          </a:xfrm>
          <a:prstGeom prst="rect">
            <a:avLst/>
          </a:prstGeom>
        </p:spPr>
      </p:pic>
      <p:sp>
        <p:nvSpPr>
          <p:cNvPr id="197" name="Rectangle 196">
            <a:extLst>
              <a:ext uri="{FF2B5EF4-FFF2-40B4-BE49-F238E27FC236}">
                <a16:creationId xmlns:a16="http://schemas.microsoft.com/office/drawing/2014/main" id="{209C8088-78DF-E746-909C-EF50B817D1A0}"/>
              </a:ext>
            </a:extLst>
          </p:cNvPr>
          <p:cNvSpPr/>
          <p:nvPr/>
        </p:nvSpPr>
        <p:spPr>
          <a:xfrm>
            <a:off x="8590026" y="4357891"/>
            <a:ext cx="348601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rPr>
              <a:t>Infer perturbation regulatory effects</a:t>
            </a:r>
            <a:endParaRPr kumimoji="0" lang="en-US" sz="1600" b="0" i="1"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endParaRPr>
          </a:p>
        </p:txBody>
      </p:sp>
      <p:sp>
        <p:nvSpPr>
          <p:cNvPr id="198" name="Rectangle 197">
            <a:extLst>
              <a:ext uri="{FF2B5EF4-FFF2-40B4-BE49-F238E27FC236}">
                <a16:creationId xmlns:a16="http://schemas.microsoft.com/office/drawing/2014/main" id="{EE7ACC89-5A27-D74A-AF34-FFA66120EAF0}"/>
              </a:ext>
            </a:extLst>
          </p:cNvPr>
          <p:cNvSpPr/>
          <p:nvPr/>
        </p:nvSpPr>
        <p:spPr>
          <a:xfrm>
            <a:off x="9944146" y="6578313"/>
            <a:ext cx="2260555" cy="338554"/>
          </a:xfrm>
          <a:prstGeom prst="rect">
            <a:avLst/>
          </a:prstGeom>
        </p:spPr>
        <p:txBody>
          <a:bodyPr wrap="none">
            <a:spAutoFit/>
          </a:bodyPr>
          <a:lstStyle/>
          <a:p>
            <a:pPr marL="0" marR="0" lvl="0" indent="0" algn="r" defTabSz="914400" rtl="0" eaLnBrk="0"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Dixit, et al. </a:t>
            </a:r>
            <a:r>
              <a:rPr kumimoji="0" lang="en-US" sz="1600" b="0" i="1" u="none" strike="noStrike" kern="1200" cap="none" spc="0" normalizeH="0" baseline="0" noProof="0" dirty="0">
                <a:ln>
                  <a:noFill/>
                </a:ln>
                <a:solidFill>
                  <a:prstClr val="black"/>
                </a:solidFill>
                <a:effectLst/>
                <a:uLnTx/>
                <a:uFillTx/>
                <a:latin typeface="Arial" charset="0"/>
                <a:ea typeface="Arial" charset="0"/>
                <a:cs typeface="Arial" charset="0"/>
              </a:rPr>
              <a:t>Cell</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 (2016).</a:t>
            </a:r>
          </a:p>
        </p:txBody>
      </p:sp>
      <p:sp>
        <p:nvSpPr>
          <p:cNvPr id="125" name="TextBox 124">
            <a:extLst>
              <a:ext uri="{FF2B5EF4-FFF2-40B4-BE49-F238E27FC236}">
                <a16:creationId xmlns:a16="http://schemas.microsoft.com/office/drawing/2014/main" id="{50AAC52D-2BC9-F941-9623-106809E9AB91}"/>
              </a:ext>
            </a:extLst>
          </p:cNvPr>
          <p:cNvSpPr txBox="1"/>
          <p:nvPr/>
        </p:nvSpPr>
        <p:spPr>
          <a:xfrm>
            <a:off x="21199" y="1748072"/>
            <a:ext cx="54933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panose="02000503020000020003" pitchFamily="2" charset="0"/>
                <a:ea typeface="Futura Medium" charset="0"/>
                <a:cs typeface="Arial" panose="020B0604020202020204" pitchFamily="34" charset="0"/>
              </a:rPr>
              <a:t>Perturb-</a:t>
            </a:r>
            <a:r>
              <a:rPr kumimoji="0" lang="en-US" sz="2400" b="0" i="0" u="none" strike="noStrike" kern="1200" cap="none" spc="0" normalizeH="0" baseline="0" noProof="0" dirty="0" err="1">
                <a:ln>
                  <a:noFill/>
                </a:ln>
                <a:solidFill>
                  <a:srgbClr val="000000"/>
                </a:solidFill>
                <a:effectLst/>
                <a:uLnTx/>
                <a:uFillTx/>
                <a:latin typeface="Avenir" panose="02000503020000020003" pitchFamily="2" charset="0"/>
                <a:ea typeface="Futura Medium" charset="0"/>
                <a:cs typeface="Arial" panose="020B0604020202020204" pitchFamily="34" charset="0"/>
              </a:rPr>
              <a:t>Seq</a:t>
            </a:r>
            <a:r>
              <a:rPr kumimoji="0" lang="en-US" sz="2400" b="0" i="0" u="none" strike="noStrike" kern="1200" cap="none" spc="0" normalizeH="0" baseline="0" noProof="0" dirty="0">
                <a:ln>
                  <a:noFill/>
                </a:ln>
                <a:solidFill>
                  <a:srgbClr val="000000"/>
                </a:solidFill>
                <a:effectLst/>
                <a:uLnTx/>
                <a:uFillTx/>
                <a:latin typeface="Avenir" panose="02000503020000020003" pitchFamily="2" charset="0"/>
                <a:ea typeface="Futura Medium" charset="0"/>
                <a:cs typeface="Arial" panose="020B0604020202020204" pitchFamily="34" charset="0"/>
              </a:rPr>
              <a:t> links perturbations to their effects on the transcriptome</a:t>
            </a:r>
          </a:p>
        </p:txBody>
      </p:sp>
      <p:cxnSp>
        <p:nvCxnSpPr>
          <p:cNvPr id="126" name="Straight Arrow Connector 125">
            <a:extLst>
              <a:ext uri="{FF2B5EF4-FFF2-40B4-BE49-F238E27FC236}">
                <a16:creationId xmlns:a16="http://schemas.microsoft.com/office/drawing/2014/main" id="{D616317C-7A09-F645-A5D3-A8A638DDBF5C}"/>
              </a:ext>
            </a:extLst>
          </p:cNvPr>
          <p:cNvCxnSpPr/>
          <p:nvPr/>
        </p:nvCxnSpPr>
        <p:spPr>
          <a:xfrm>
            <a:off x="6483747" y="3228909"/>
            <a:ext cx="862915" cy="0"/>
          </a:xfrm>
          <a:prstGeom prst="straightConnector1">
            <a:avLst/>
          </a:prstGeom>
          <a:ln w="1143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patial analysis update">
            <a:extLst>
              <a:ext uri="{FF2B5EF4-FFF2-40B4-BE49-F238E27FC236}">
                <a16:creationId xmlns:a16="http://schemas.microsoft.com/office/drawing/2014/main" id="{D21BE4B2-280D-5D4F-824F-DF9D581AF850}"/>
              </a:ext>
            </a:extLst>
          </p:cNvPr>
          <p:cNvSpPr txBox="1"/>
          <p:nvPr/>
        </p:nvSpPr>
        <p:spPr>
          <a:xfrm>
            <a:off x="1323454" y="288501"/>
            <a:ext cx="9545092" cy="58477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nchor="ctr">
            <a:spAutoFit/>
          </a:bodyPr>
          <a:lstStyle>
            <a:lvl1pPr algn="ctr">
              <a:defRPr sz="6400">
                <a:solidFill>
                  <a:srgbClr val="011A99"/>
                </a:solidFill>
                <a:latin typeface="Avenir Black"/>
                <a:ea typeface="Avenir Black"/>
                <a:cs typeface="Avenir Black"/>
                <a:sym typeface="Avenir Black"/>
              </a:defRPr>
            </a:lvl1pPr>
          </a:lstStyle>
          <a:p>
            <a:r>
              <a:rPr lang="en-US" sz="3200" dirty="0"/>
              <a:t>Perturb-</a:t>
            </a:r>
            <a:r>
              <a:rPr lang="en-US" sz="3200" dirty="0" err="1"/>
              <a:t>Seq</a:t>
            </a:r>
            <a:r>
              <a:rPr lang="en-US" sz="3200" dirty="0"/>
              <a:t> overview</a:t>
            </a:r>
            <a:endParaRPr sz="3200" dirty="0"/>
          </a:p>
        </p:txBody>
      </p:sp>
    </p:spTree>
    <p:extLst>
      <p:ext uri="{BB962C8B-B14F-4D97-AF65-F5344CB8AC3E}">
        <p14:creationId xmlns:p14="http://schemas.microsoft.com/office/powerpoint/2010/main" val="13506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CCDB137-029F-704E-9407-FD1E97BD6FEA}"/>
              </a:ext>
            </a:extLst>
          </p:cNvPr>
          <p:cNvSpPr txBox="1"/>
          <p:nvPr/>
        </p:nvSpPr>
        <p:spPr>
          <a:xfrm>
            <a:off x="6096000" y="4239170"/>
            <a:ext cx="2491388" cy="461665"/>
          </a:xfrm>
          <a:prstGeom prst="rect">
            <a:avLst/>
          </a:prstGeom>
          <a:noFill/>
        </p:spPr>
        <p:txBody>
          <a:bodyPr wrap="none" rtlCol="0">
            <a:spAutoFit/>
          </a:bodyPr>
          <a:lstStyle/>
          <a:p>
            <a:r>
              <a:rPr lang="el-GR" sz="2400" dirty="0">
                <a:solidFill>
                  <a:prstClr val="black"/>
                </a:solidFill>
                <a:latin typeface="Avenir Book" charset="0"/>
                <a:ea typeface="Avenir Book" charset="0"/>
                <a:cs typeface="Avenir Book" charset="0"/>
              </a:rPr>
              <a:t>β</a:t>
            </a:r>
            <a:r>
              <a:rPr lang="en-US" sz="2400" dirty="0">
                <a:solidFill>
                  <a:prstClr val="black"/>
                </a:solidFill>
                <a:latin typeface="Avenir Book" charset="0"/>
                <a:ea typeface="Avenir Book" charset="0"/>
                <a:cs typeface="Avenir Book" charset="0"/>
              </a:rPr>
              <a:t> = 0, no change</a:t>
            </a:r>
          </a:p>
        </p:txBody>
      </p:sp>
      <p:sp>
        <p:nvSpPr>
          <p:cNvPr id="20" name="Rectangle 19">
            <a:extLst>
              <a:ext uri="{FF2B5EF4-FFF2-40B4-BE49-F238E27FC236}">
                <a16:creationId xmlns:a16="http://schemas.microsoft.com/office/drawing/2014/main" id="{C8D218A5-DAB2-194D-8623-E8CAD661C44C}"/>
              </a:ext>
            </a:extLst>
          </p:cNvPr>
          <p:cNvSpPr/>
          <p:nvPr/>
        </p:nvSpPr>
        <p:spPr>
          <a:xfrm>
            <a:off x="7832795" y="1464940"/>
            <a:ext cx="2330345" cy="1323439"/>
          </a:xfrm>
          <a:prstGeom prst="rect">
            <a:avLst/>
          </a:prstGeom>
        </p:spPr>
        <p:txBody>
          <a:bodyPr wrap="square">
            <a:spAutoFit/>
          </a:bodyPr>
          <a:lstStyle/>
          <a:p>
            <a:r>
              <a:rPr lang="el-GR" sz="2000" dirty="0">
                <a:solidFill>
                  <a:prstClr val="black"/>
                </a:solidFill>
                <a:latin typeface="Avenir Book" charset="0"/>
                <a:ea typeface="Avenir Book" charset="0"/>
                <a:cs typeface="Avenir Book" charset="0"/>
              </a:rPr>
              <a:t>β</a:t>
            </a:r>
            <a:r>
              <a:rPr lang="en-US" sz="2000" dirty="0">
                <a:solidFill>
                  <a:prstClr val="black"/>
                </a:solidFill>
                <a:latin typeface="Avenir Book" charset="0"/>
                <a:ea typeface="Avenir Book" charset="0"/>
                <a:cs typeface="Avenir Book" charset="0"/>
              </a:rPr>
              <a:t> is the regulatory effect a given guide has on a given gene.</a:t>
            </a:r>
          </a:p>
        </p:txBody>
      </p:sp>
      <p:sp>
        <p:nvSpPr>
          <p:cNvPr id="21" name="Rectangle 20">
            <a:extLst>
              <a:ext uri="{FF2B5EF4-FFF2-40B4-BE49-F238E27FC236}">
                <a16:creationId xmlns:a16="http://schemas.microsoft.com/office/drawing/2014/main" id="{DD329E63-2F5D-144D-A717-C0307BDF7651}"/>
              </a:ext>
            </a:extLst>
          </p:cNvPr>
          <p:cNvSpPr/>
          <p:nvPr/>
        </p:nvSpPr>
        <p:spPr>
          <a:xfrm>
            <a:off x="1847732" y="4326870"/>
            <a:ext cx="1317848" cy="307777"/>
          </a:xfrm>
          <a:prstGeom prst="rect">
            <a:avLst/>
          </a:prstGeom>
          <a:solidFill>
            <a:sysClr val="window" lastClr="FFFFFF"/>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Unbound</a:t>
            </a:r>
          </a:p>
        </p:txBody>
      </p:sp>
      <p:pic>
        <p:nvPicPr>
          <p:cNvPr id="22" name="Picture 2">
            <a:extLst>
              <a:ext uri="{FF2B5EF4-FFF2-40B4-BE49-F238E27FC236}">
                <a16:creationId xmlns:a16="http://schemas.microsoft.com/office/drawing/2014/main" id="{A2621B9D-C6F6-6A4D-8D95-95EAAFA70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581" y="3998943"/>
            <a:ext cx="2682875"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4F2A2DDB-E466-0045-ACE6-A2D6DA045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995" y="4997048"/>
            <a:ext cx="2706687"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a:extLst>
              <a:ext uri="{FF2B5EF4-FFF2-40B4-BE49-F238E27FC236}">
                <a16:creationId xmlns:a16="http://schemas.microsoft.com/office/drawing/2014/main" id="{C99374E4-8D78-9D4B-A014-5D35CB9C8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996" y="5905100"/>
            <a:ext cx="270668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a:extLst>
              <a:ext uri="{FF2B5EF4-FFF2-40B4-BE49-F238E27FC236}">
                <a16:creationId xmlns:a16="http://schemas.microsoft.com/office/drawing/2014/main" id="{1F0185DA-1CA7-7E40-AFBC-859626AA0ADE}"/>
              </a:ext>
            </a:extLst>
          </p:cNvPr>
          <p:cNvSpPr txBox="1"/>
          <p:nvPr/>
        </p:nvSpPr>
        <p:spPr>
          <a:xfrm>
            <a:off x="6096000" y="5174008"/>
            <a:ext cx="3964547" cy="461665"/>
          </a:xfrm>
          <a:prstGeom prst="rect">
            <a:avLst/>
          </a:prstGeom>
          <a:noFill/>
        </p:spPr>
        <p:txBody>
          <a:bodyPr wrap="none" rtlCol="0">
            <a:spAutoFit/>
          </a:bodyPr>
          <a:lstStyle/>
          <a:p>
            <a:r>
              <a:rPr lang="el-GR" sz="2400" dirty="0">
                <a:solidFill>
                  <a:prstClr val="black"/>
                </a:solidFill>
                <a:latin typeface="Avenir Book" charset="0"/>
                <a:ea typeface="Avenir Book" charset="0"/>
                <a:cs typeface="Avenir Book" charset="0"/>
              </a:rPr>
              <a:t>β</a:t>
            </a:r>
            <a:r>
              <a:rPr lang="en-US" sz="2400" dirty="0">
                <a:solidFill>
                  <a:prstClr val="black"/>
                </a:solidFill>
                <a:latin typeface="Avenir Book" charset="0"/>
                <a:ea typeface="Avenir Book" charset="0"/>
                <a:cs typeface="Avenir Book" charset="0"/>
              </a:rPr>
              <a:t> &gt; 0, increased expression</a:t>
            </a:r>
          </a:p>
        </p:txBody>
      </p:sp>
      <p:sp>
        <p:nvSpPr>
          <p:cNvPr id="26" name="TextBox 25">
            <a:extLst>
              <a:ext uri="{FF2B5EF4-FFF2-40B4-BE49-F238E27FC236}">
                <a16:creationId xmlns:a16="http://schemas.microsoft.com/office/drawing/2014/main" id="{D02B67ED-A0C4-7F41-B972-56779A04782F}"/>
              </a:ext>
            </a:extLst>
          </p:cNvPr>
          <p:cNvSpPr txBox="1"/>
          <p:nvPr/>
        </p:nvSpPr>
        <p:spPr>
          <a:xfrm>
            <a:off x="6096001" y="6070348"/>
            <a:ext cx="4067139" cy="461665"/>
          </a:xfrm>
          <a:prstGeom prst="rect">
            <a:avLst/>
          </a:prstGeom>
          <a:noFill/>
        </p:spPr>
        <p:txBody>
          <a:bodyPr wrap="none" rtlCol="0">
            <a:spAutoFit/>
          </a:bodyPr>
          <a:lstStyle/>
          <a:p>
            <a:r>
              <a:rPr lang="el-GR" sz="2400" dirty="0">
                <a:solidFill>
                  <a:prstClr val="black"/>
                </a:solidFill>
                <a:latin typeface="Avenir Book" charset="0"/>
                <a:ea typeface="Avenir Book" charset="0"/>
                <a:cs typeface="Avenir Book" charset="0"/>
              </a:rPr>
              <a:t>β</a:t>
            </a:r>
            <a:r>
              <a:rPr lang="en-US" sz="2400" dirty="0">
                <a:solidFill>
                  <a:prstClr val="black"/>
                </a:solidFill>
                <a:latin typeface="Avenir Book" charset="0"/>
                <a:ea typeface="Avenir Book" charset="0"/>
                <a:cs typeface="Avenir Book" charset="0"/>
              </a:rPr>
              <a:t> &lt; 0, decreased expression</a:t>
            </a:r>
          </a:p>
        </p:txBody>
      </p:sp>
      <p:sp>
        <p:nvSpPr>
          <p:cNvPr id="27" name="Rectangle 26">
            <a:extLst>
              <a:ext uri="{FF2B5EF4-FFF2-40B4-BE49-F238E27FC236}">
                <a16:creationId xmlns:a16="http://schemas.microsoft.com/office/drawing/2014/main" id="{EDDB9F61-7A4A-1141-A7A9-5C7707DA4845}"/>
              </a:ext>
            </a:extLst>
          </p:cNvPr>
          <p:cNvSpPr/>
          <p:nvPr/>
        </p:nvSpPr>
        <p:spPr>
          <a:xfrm>
            <a:off x="1847732" y="5237303"/>
            <a:ext cx="1317848" cy="307777"/>
          </a:xfrm>
          <a:prstGeom prst="rect">
            <a:avLst/>
          </a:prstGeom>
          <a:solidFill>
            <a:sysClr val="window" lastClr="FFFFFF"/>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Inhibitor</a:t>
            </a:r>
          </a:p>
        </p:txBody>
      </p:sp>
      <p:sp>
        <p:nvSpPr>
          <p:cNvPr id="28" name="Rectangle 27">
            <a:extLst>
              <a:ext uri="{FF2B5EF4-FFF2-40B4-BE49-F238E27FC236}">
                <a16:creationId xmlns:a16="http://schemas.microsoft.com/office/drawing/2014/main" id="{1FFA1A33-1568-5E46-9101-58155C71F090}"/>
              </a:ext>
            </a:extLst>
          </p:cNvPr>
          <p:cNvSpPr/>
          <p:nvPr/>
        </p:nvSpPr>
        <p:spPr>
          <a:xfrm>
            <a:off x="1847732" y="6155996"/>
            <a:ext cx="1317848" cy="307777"/>
          </a:xfrm>
          <a:prstGeom prst="rect">
            <a:avLst/>
          </a:prstGeom>
          <a:solidFill>
            <a:sysClr val="window" lastClr="FFFFFF"/>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Activator</a:t>
            </a:r>
            <a:endParaRPr kumimoji="0" lang="en-US" sz="1400" b="1" i="0" u="none" strike="noStrike" kern="0" cap="none" spc="0" normalizeH="0" baseline="0" noProof="0" dirty="0">
              <a:ln>
                <a:noFill/>
              </a:ln>
              <a:solidFill>
                <a:prstClr val="black"/>
              </a:solidFill>
              <a:effectLst/>
              <a:uLnTx/>
              <a:uFillTx/>
              <a:latin typeface="Arial" panose="020B0604020202020204"/>
            </a:endParaRPr>
          </a:p>
        </p:txBody>
      </p:sp>
      <p:sp>
        <p:nvSpPr>
          <p:cNvPr id="29" name="Rectangle 28">
            <a:extLst>
              <a:ext uri="{FF2B5EF4-FFF2-40B4-BE49-F238E27FC236}">
                <a16:creationId xmlns:a16="http://schemas.microsoft.com/office/drawing/2014/main" id="{169E8559-B98D-9B44-8A32-5CA620F55CB8}"/>
              </a:ext>
            </a:extLst>
          </p:cNvPr>
          <p:cNvSpPr/>
          <p:nvPr/>
        </p:nvSpPr>
        <p:spPr>
          <a:xfrm>
            <a:off x="3460304" y="3910613"/>
            <a:ext cx="2635696" cy="307777"/>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077B4"/>
                </a:solidFill>
                <a:effectLst/>
                <a:uLnTx/>
                <a:uFillTx/>
                <a:latin typeface="Helvetica" panose="020B0604020202020204" pitchFamily="34" charset="0"/>
                <a:cs typeface="Helvetica" panose="020B0604020202020204" pitchFamily="34" charset="0"/>
              </a:rPr>
              <a:t>Wildtype       </a:t>
            </a:r>
            <a:r>
              <a:rPr kumimoji="0" lang="en-US" sz="1400" b="1" i="0" u="none" strike="noStrike" kern="0" cap="none" spc="0" normalizeH="0" baseline="0" noProof="0" dirty="0">
                <a:ln>
                  <a:noFill/>
                </a:ln>
                <a:solidFill>
                  <a:srgbClr val="FF0000"/>
                </a:solidFill>
                <a:effectLst/>
                <a:uLnTx/>
                <a:uFillTx/>
                <a:latin typeface="Helvetica" panose="020B0604020202020204" pitchFamily="34" charset="0"/>
                <a:cs typeface="Helvetica" panose="020B0604020202020204" pitchFamily="34" charset="0"/>
              </a:rPr>
              <a:t>Perturbation</a:t>
            </a:r>
            <a:endParaRPr kumimoji="0" lang="en-US" sz="1400" b="1" i="0" u="none" strike="noStrike" kern="0" cap="none" spc="0" normalizeH="0" baseline="0" noProof="0" dirty="0">
              <a:ln>
                <a:noFill/>
              </a:ln>
              <a:solidFill>
                <a:srgbClr val="FF0000"/>
              </a:solidFill>
              <a:effectLst/>
              <a:uLnTx/>
              <a:uFillTx/>
              <a:latin typeface="Arial" panose="020B0604020202020204"/>
            </a:endParaRPr>
          </a:p>
        </p:txBody>
      </p:sp>
      <p:pic>
        <p:nvPicPr>
          <p:cNvPr id="30" name="Picture 29">
            <a:extLst>
              <a:ext uri="{FF2B5EF4-FFF2-40B4-BE49-F238E27FC236}">
                <a16:creationId xmlns:a16="http://schemas.microsoft.com/office/drawing/2014/main" id="{29B6F976-F24F-E94D-8F10-6F1D5835AB87}"/>
              </a:ext>
            </a:extLst>
          </p:cNvPr>
          <p:cNvPicPr>
            <a:picLocks noChangeAspect="1"/>
          </p:cNvPicPr>
          <p:nvPr/>
        </p:nvPicPr>
        <p:blipFill>
          <a:blip r:embed="rId5"/>
          <a:stretch>
            <a:fillRect/>
          </a:stretch>
        </p:blipFill>
        <p:spPr>
          <a:xfrm>
            <a:off x="1847732" y="970959"/>
            <a:ext cx="5727700" cy="2311400"/>
          </a:xfrm>
          <a:prstGeom prst="rect">
            <a:avLst/>
          </a:prstGeom>
        </p:spPr>
      </p:pic>
      <p:sp>
        <p:nvSpPr>
          <p:cNvPr id="31" name="Rectangle 30">
            <a:extLst>
              <a:ext uri="{FF2B5EF4-FFF2-40B4-BE49-F238E27FC236}">
                <a16:creationId xmlns:a16="http://schemas.microsoft.com/office/drawing/2014/main" id="{290EB44B-0384-B945-ABBC-976556C57D87}"/>
              </a:ext>
            </a:extLst>
          </p:cNvPr>
          <p:cNvSpPr/>
          <p:nvPr/>
        </p:nvSpPr>
        <p:spPr>
          <a:xfrm>
            <a:off x="2588396" y="3290710"/>
            <a:ext cx="1154369" cy="523220"/>
          </a:xfrm>
          <a:prstGeom prst="rect">
            <a:avLst/>
          </a:prstGeom>
          <a:noFill/>
        </p:spPr>
        <p:txBody>
          <a:bodyPr wrap="square">
            <a:spAutoFit/>
          </a:bodyPr>
          <a:lstStyle/>
          <a:p>
            <a:r>
              <a:rPr lang="en-US" sz="1400" b="1" dirty="0">
                <a:solidFill>
                  <a:prstClr val="black"/>
                </a:solidFill>
                <a:latin typeface="Helvetica" panose="020B0604020202020204" pitchFamily="34" charset="0"/>
                <a:cs typeface="Helvetica" panose="020B0604020202020204" pitchFamily="34" charset="0"/>
              </a:rPr>
              <a:t>Expression</a:t>
            </a:r>
          </a:p>
          <a:p>
            <a:r>
              <a:rPr lang="en-US" sz="1400" b="1" dirty="0">
                <a:solidFill>
                  <a:prstClr val="black"/>
                </a:solidFill>
                <a:latin typeface="Helvetica" panose="020B0604020202020204" pitchFamily="34" charset="0"/>
              </a:rPr>
              <a:t>(observed)</a:t>
            </a:r>
            <a:endParaRPr lang="en-US" sz="1400" b="1" dirty="0">
              <a:solidFill>
                <a:prstClr val="black"/>
              </a:solidFill>
              <a:latin typeface="Arial" panose="020B0604020202020204"/>
            </a:endParaRPr>
          </a:p>
        </p:txBody>
      </p:sp>
      <p:sp>
        <p:nvSpPr>
          <p:cNvPr id="32" name="Rectangle 31">
            <a:extLst>
              <a:ext uri="{FF2B5EF4-FFF2-40B4-BE49-F238E27FC236}">
                <a16:creationId xmlns:a16="http://schemas.microsoft.com/office/drawing/2014/main" id="{96A36296-518E-A148-A8EB-61E011226F86}"/>
              </a:ext>
            </a:extLst>
          </p:cNvPr>
          <p:cNvSpPr/>
          <p:nvPr/>
        </p:nvSpPr>
        <p:spPr>
          <a:xfrm>
            <a:off x="4711583" y="3290710"/>
            <a:ext cx="1154369" cy="523220"/>
          </a:xfrm>
          <a:prstGeom prst="rect">
            <a:avLst/>
          </a:prstGeom>
          <a:noFill/>
        </p:spPr>
        <p:txBody>
          <a:bodyPr wrap="square">
            <a:spAutoFit/>
          </a:bodyPr>
          <a:lstStyle/>
          <a:p>
            <a:pPr algn="ctr"/>
            <a:r>
              <a:rPr lang="en-US" sz="1400" b="1" dirty="0">
                <a:solidFill>
                  <a:prstClr val="black"/>
                </a:solidFill>
                <a:latin typeface="Helvetica" panose="020B0604020202020204" pitchFamily="34" charset="0"/>
                <a:cs typeface="Helvetica" panose="020B0604020202020204" pitchFamily="34" charset="0"/>
              </a:rPr>
              <a:t>GBCs</a:t>
            </a:r>
          </a:p>
          <a:p>
            <a:pPr algn="ctr"/>
            <a:r>
              <a:rPr lang="en-US" sz="1400" b="1" dirty="0">
                <a:solidFill>
                  <a:prstClr val="black"/>
                </a:solidFill>
                <a:latin typeface="Helvetica" panose="020B0604020202020204" pitchFamily="34" charset="0"/>
              </a:rPr>
              <a:t>(observed)</a:t>
            </a:r>
            <a:endParaRPr lang="en-US" sz="1400" b="1" dirty="0">
              <a:solidFill>
                <a:prstClr val="black"/>
              </a:solidFill>
              <a:latin typeface="Arial" panose="020B0604020202020204"/>
            </a:endParaRPr>
          </a:p>
        </p:txBody>
      </p:sp>
      <p:sp>
        <p:nvSpPr>
          <p:cNvPr id="33" name="Rectangle 32">
            <a:extLst>
              <a:ext uri="{FF2B5EF4-FFF2-40B4-BE49-F238E27FC236}">
                <a16:creationId xmlns:a16="http://schemas.microsoft.com/office/drawing/2014/main" id="{7FDBB889-95AA-C140-BA98-4351D2243D11}"/>
              </a:ext>
            </a:extLst>
          </p:cNvPr>
          <p:cNvSpPr/>
          <p:nvPr/>
        </p:nvSpPr>
        <p:spPr>
          <a:xfrm>
            <a:off x="6075452" y="3288144"/>
            <a:ext cx="1154369" cy="523220"/>
          </a:xfrm>
          <a:prstGeom prst="rect">
            <a:avLst/>
          </a:prstGeom>
          <a:noFill/>
        </p:spPr>
        <p:txBody>
          <a:bodyPr wrap="square">
            <a:spAutoFit/>
          </a:bodyPr>
          <a:lstStyle/>
          <a:p>
            <a:pPr algn="ctr"/>
            <a:r>
              <a:rPr lang="en-US" sz="1400" b="1" dirty="0">
                <a:solidFill>
                  <a:srgbClr val="FF0000"/>
                </a:solidFill>
                <a:latin typeface="Helvetica" panose="020B0604020202020204" pitchFamily="34" charset="0"/>
                <a:cs typeface="Helvetica" panose="020B0604020202020204" pitchFamily="34" charset="0"/>
              </a:rPr>
              <a:t>Regulation</a:t>
            </a:r>
          </a:p>
          <a:p>
            <a:pPr algn="ctr"/>
            <a:r>
              <a:rPr lang="en-US" sz="1400" b="1" dirty="0">
                <a:solidFill>
                  <a:srgbClr val="FF0000"/>
                </a:solidFill>
                <a:latin typeface="Helvetica" panose="020B0604020202020204" pitchFamily="34" charset="0"/>
              </a:rPr>
              <a:t>(fit)</a:t>
            </a:r>
            <a:endParaRPr lang="en-US" sz="1400" b="1" dirty="0">
              <a:solidFill>
                <a:srgbClr val="FF0000"/>
              </a:solidFill>
              <a:latin typeface="Arial" panose="020B0604020202020204"/>
            </a:endParaRPr>
          </a:p>
        </p:txBody>
      </p:sp>
      <p:sp>
        <p:nvSpPr>
          <p:cNvPr id="34" name="Todays talk">
            <a:extLst>
              <a:ext uri="{FF2B5EF4-FFF2-40B4-BE49-F238E27FC236}">
                <a16:creationId xmlns:a16="http://schemas.microsoft.com/office/drawing/2014/main" id="{A1302CE2-D833-DE48-91E8-5890A90EDB0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Ongoing developments in single-cell genomics:</a:t>
            </a:r>
          </a:p>
          <a:p>
            <a:r>
              <a:rPr lang="en-US" sz="3200" dirty="0"/>
              <a:t>Perturb-</a:t>
            </a:r>
            <a:r>
              <a:rPr lang="en-US" sz="3200" dirty="0" err="1"/>
              <a:t>Seq</a:t>
            </a:r>
            <a:endParaRPr lang="en-US" sz="3200" dirty="0"/>
          </a:p>
        </p:txBody>
      </p:sp>
    </p:spTree>
    <p:extLst>
      <p:ext uri="{BB962C8B-B14F-4D97-AF65-F5344CB8AC3E}">
        <p14:creationId xmlns:p14="http://schemas.microsoft.com/office/powerpoint/2010/main" val="150723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5" grpId="0"/>
      <p:bldP spid="26" grpId="0"/>
      <p:bldP spid="27" grpId="0" animBg="1"/>
      <p:bldP spid="28" grpId="0" animBg="1"/>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500" t="23365" r="6947"/>
          <a:stretch/>
        </p:blipFill>
        <p:spPr bwMode="auto">
          <a:xfrm>
            <a:off x="5196423" y="2505350"/>
            <a:ext cx="5455275" cy="4352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128" r="12770" b="87866"/>
          <a:stretch/>
        </p:blipFill>
        <p:spPr bwMode="auto">
          <a:xfrm>
            <a:off x="5164540" y="1800085"/>
            <a:ext cx="5090615" cy="68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rot="16200000">
            <a:off x="4510352" y="4459586"/>
            <a:ext cx="1052415" cy="307777"/>
          </a:xfrm>
          <a:prstGeom prst="rect">
            <a:avLst/>
          </a:prstGeom>
          <a:solidFill>
            <a:schemeClr val="bg1"/>
          </a:solidFill>
        </p:spPr>
        <p:txBody>
          <a:bodyPr wrap="square">
            <a:spAutoFit/>
          </a:bodyPr>
          <a:lstStyle/>
          <a:p>
            <a:pPr algn="ctr"/>
            <a:r>
              <a:rPr lang="en-US" sz="1400" b="1" dirty="0">
                <a:latin typeface="Avenir" panose="02000503020000020003" pitchFamily="2" charset="0"/>
                <a:cs typeface="Helvetica" panose="020B0604020202020204" pitchFamily="34" charset="0"/>
              </a:rPr>
              <a:t>Genes</a:t>
            </a:r>
          </a:p>
        </p:txBody>
      </p:sp>
      <p:sp>
        <p:nvSpPr>
          <p:cNvPr id="9" name="Rectangle 8"/>
          <p:cNvSpPr/>
          <p:nvPr/>
        </p:nvSpPr>
        <p:spPr>
          <a:xfrm>
            <a:off x="7055643" y="6603132"/>
            <a:ext cx="1317848" cy="307777"/>
          </a:xfrm>
          <a:prstGeom prst="rect">
            <a:avLst/>
          </a:prstGeom>
          <a:solidFill>
            <a:schemeClr val="bg1"/>
          </a:solidFill>
        </p:spPr>
        <p:txBody>
          <a:bodyPr wrap="square">
            <a:spAutoFit/>
          </a:bodyPr>
          <a:lstStyle/>
          <a:p>
            <a:pPr algn="ctr"/>
            <a:r>
              <a:rPr lang="en-US" sz="1400" b="1" dirty="0">
                <a:latin typeface="Avenir" panose="02000503020000020003" pitchFamily="2" charset="0"/>
                <a:cs typeface="Helvetica" panose="020B0604020202020204" pitchFamily="34" charset="0"/>
              </a:rPr>
              <a:t>Guides</a:t>
            </a:r>
          </a:p>
        </p:txBody>
      </p:sp>
      <p:sp>
        <p:nvSpPr>
          <p:cNvPr id="11" name="Rectangle 10"/>
          <p:cNvSpPr/>
          <p:nvPr/>
        </p:nvSpPr>
        <p:spPr>
          <a:xfrm>
            <a:off x="3883859" y="5149526"/>
            <a:ext cx="1317848" cy="461665"/>
          </a:xfrm>
          <a:prstGeom prst="rect">
            <a:avLst/>
          </a:prstGeom>
          <a:solidFill>
            <a:schemeClr val="bg1"/>
          </a:solidFill>
        </p:spPr>
        <p:txBody>
          <a:bodyPr wrap="square">
            <a:spAutoFit/>
          </a:bodyPr>
          <a:lstStyle/>
          <a:p>
            <a:pPr algn="r"/>
            <a:r>
              <a:rPr lang="en-US" sz="1200" b="1" dirty="0">
                <a:latin typeface="Avenir" panose="02000503020000020003" pitchFamily="2" charset="0"/>
                <a:cs typeface="Helvetica" panose="020B0604020202020204" pitchFamily="34" charset="0"/>
              </a:rPr>
              <a:t>Coefficients</a:t>
            </a:r>
          </a:p>
          <a:p>
            <a:pPr algn="r"/>
            <a:r>
              <a:rPr lang="en-US" sz="1200" b="1" dirty="0">
                <a:latin typeface="Avenir" panose="02000503020000020003" pitchFamily="2" charset="0"/>
                <a:cs typeface="Helvetica" panose="020B0604020202020204" pitchFamily="34" charset="0"/>
              </a:rPr>
              <a:t>(</a:t>
            </a:r>
            <a:r>
              <a:rPr lang="el-GR" sz="1200" b="1" dirty="0">
                <a:latin typeface="Avenir" panose="02000503020000020003" pitchFamily="2" charset="0"/>
                <a:cs typeface="Helvetica" panose="020B0604020202020204" pitchFamily="34" charset="0"/>
              </a:rPr>
              <a:t>β</a:t>
            </a:r>
            <a:r>
              <a:rPr lang="en-US" sz="1200" b="1" dirty="0">
                <a:latin typeface="Avenir" panose="02000503020000020003" pitchFamily="2" charset="0"/>
                <a:cs typeface="Helvetica" panose="020B0604020202020204" pitchFamily="34" charset="0"/>
              </a:rPr>
              <a:t>)</a:t>
            </a:r>
          </a:p>
        </p:txBody>
      </p:sp>
      <p:sp>
        <p:nvSpPr>
          <p:cNvPr id="12" name="Rectangle 11"/>
          <p:cNvSpPr/>
          <p:nvPr/>
        </p:nvSpPr>
        <p:spPr>
          <a:xfrm>
            <a:off x="1524000" y="978080"/>
            <a:ext cx="9144000" cy="830997"/>
          </a:xfrm>
          <a:prstGeom prst="rect">
            <a:avLst/>
          </a:prstGeom>
        </p:spPr>
        <p:txBody>
          <a:bodyPr wrap="square">
            <a:spAutoFit/>
          </a:bodyPr>
          <a:lstStyle/>
          <a:p>
            <a:pPr algn="ctr"/>
            <a:r>
              <a:rPr lang="en-US" sz="2400" dirty="0">
                <a:latin typeface="Avenir" panose="02000503020000020003" pitchFamily="2" charset="0"/>
                <a:cs typeface="Helvetica" panose="020B0604020202020204" pitchFamily="34" charset="0"/>
              </a:rPr>
              <a:t>Guides and genes cluster into transcription factor modules (M) and regulated expression programs (P) respectively.</a:t>
            </a:r>
          </a:p>
        </p:txBody>
      </p:sp>
      <p:sp>
        <p:nvSpPr>
          <p:cNvPr id="3" name="Rectangle 2"/>
          <p:cNvSpPr/>
          <p:nvPr/>
        </p:nvSpPr>
        <p:spPr>
          <a:xfrm>
            <a:off x="1524000" y="2133206"/>
            <a:ext cx="3550920" cy="3046988"/>
          </a:xfrm>
          <a:prstGeom prst="rect">
            <a:avLst/>
          </a:prstGeom>
        </p:spPr>
        <p:txBody>
          <a:bodyPr wrap="square">
            <a:spAutoFit/>
          </a:bodyPr>
          <a:lstStyle/>
          <a:p>
            <a:pPr marL="285750" indent="-285750">
              <a:buFont typeface="Arial" panose="020B0604020202020204" pitchFamily="34" charset="0"/>
              <a:buChar char="•"/>
            </a:pPr>
            <a:r>
              <a:rPr lang="en-US" sz="2400" dirty="0">
                <a:latin typeface="Avenir" panose="02000503020000020003" pitchFamily="2" charset="0"/>
              </a:rPr>
              <a:t>Bone-marrow derived dendritic cells are stimulated with LPS. </a:t>
            </a: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24 TFs are targeted.</a:t>
            </a:r>
          </a:p>
        </p:txBody>
      </p:sp>
      <p:sp>
        <p:nvSpPr>
          <p:cNvPr id="5" name="Rectangle 4"/>
          <p:cNvSpPr/>
          <p:nvPr/>
        </p:nvSpPr>
        <p:spPr>
          <a:xfrm>
            <a:off x="5213312" y="2505348"/>
            <a:ext cx="4937760" cy="4080576"/>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4445"/>
          <a:stretch/>
        </p:blipFill>
        <p:spPr bwMode="auto">
          <a:xfrm>
            <a:off x="4433358" y="5611190"/>
            <a:ext cx="768350" cy="1018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550488" y="5613846"/>
            <a:ext cx="1176989" cy="1015663"/>
          </a:xfrm>
          <a:prstGeom prst="rect">
            <a:avLst/>
          </a:prstGeom>
          <a:noFill/>
        </p:spPr>
        <p:txBody>
          <a:bodyPr wrap="none" rtlCol="0">
            <a:spAutoFit/>
          </a:bodyPr>
          <a:lstStyle/>
          <a:p>
            <a:pPr algn="r"/>
            <a:r>
              <a:rPr lang="en-US" sz="1600" b="1" dirty="0">
                <a:solidFill>
                  <a:srgbClr val="FF0000"/>
                </a:solidFill>
                <a:latin typeface="Avenir" panose="02000503020000020003" pitchFamily="2" charset="0"/>
                <a:ea typeface="Futura Medium" charset="0"/>
                <a:cs typeface="Arial" panose="020B0604020202020204" pitchFamily="34" charset="0"/>
              </a:rPr>
              <a:t>Inhibitory</a:t>
            </a:r>
          </a:p>
          <a:p>
            <a:pPr algn="r"/>
            <a:endParaRPr lang="en-US" sz="2800" b="1" dirty="0">
              <a:latin typeface="Avenir" panose="02000503020000020003" pitchFamily="2" charset="0"/>
              <a:ea typeface="Futura Medium" charset="0"/>
              <a:cs typeface="Arial" panose="020B0604020202020204" pitchFamily="34" charset="0"/>
            </a:endParaRPr>
          </a:p>
          <a:p>
            <a:pPr algn="r"/>
            <a:r>
              <a:rPr lang="en-US" sz="1600" b="1" dirty="0">
                <a:solidFill>
                  <a:srgbClr val="2077B4"/>
                </a:solidFill>
                <a:latin typeface="Avenir" panose="02000503020000020003" pitchFamily="2" charset="0"/>
                <a:ea typeface="Futura Medium" charset="0"/>
                <a:cs typeface="Arial" panose="020B0604020202020204" pitchFamily="34" charset="0"/>
              </a:rPr>
              <a:t>Activating</a:t>
            </a:r>
          </a:p>
        </p:txBody>
      </p:sp>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4751" y="3429000"/>
            <a:ext cx="2089418" cy="1191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odays talk">
            <a:extLst>
              <a:ext uri="{FF2B5EF4-FFF2-40B4-BE49-F238E27FC236}">
                <a16:creationId xmlns:a16="http://schemas.microsoft.com/office/drawing/2014/main" id="{4A7716F7-21E0-0948-8F97-51D392F267D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Perturbations reveal gene regulation logic</a:t>
            </a:r>
          </a:p>
        </p:txBody>
      </p:sp>
    </p:spTree>
    <p:extLst>
      <p:ext uri="{BB962C8B-B14F-4D97-AF65-F5344CB8AC3E}">
        <p14:creationId xmlns:p14="http://schemas.microsoft.com/office/powerpoint/2010/main" val="253352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8260"/>
          <a:stretch/>
        </p:blipFill>
        <p:spPr bwMode="auto">
          <a:xfrm>
            <a:off x="3114597" y="1170318"/>
            <a:ext cx="6330394" cy="5217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rot="5400000">
            <a:off x="2770985" y="1673752"/>
            <a:ext cx="687227" cy="3675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sp>
        <p:nvSpPr>
          <p:cNvPr id="6" name="Rectangle 5"/>
          <p:cNvSpPr/>
          <p:nvPr/>
        </p:nvSpPr>
        <p:spPr>
          <a:xfrm>
            <a:off x="5426442" y="6080449"/>
            <a:ext cx="1317848" cy="307777"/>
          </a:xfrm>
          <a:prstGeom prst="rect">
            <a:avLst/>
          </a:prstGeom>
          <a:solidFill>
            <a:schemeClr val="bg1"/>
          </a:solidFill>
        </p:spPr>
        <p:txBody>
          <a:bodyPr wrap="square">
            <a:spAutoFit/>
          </a:bodyPr>
          <a:lstStyle/>
          <a:p>
            <a:pPr algn="ctr"/>
            <a:r>
              <a:rPr lang="en-US" sz="1400" b="1" dirty="0">
                <a:latin typeface="Helvetica" panose="020B0604020202020204" pitchFamily="34" charset="0"/>
                <a:cs typeface="Helvetica" panose="020B0604020202020204" pitchFamily="34" charset="0"/>
              </a:rPr>
              <a:t>Programs</a:t>
            </a:r>
          </a:p>
        </p:txBody>
      </p:sp>
      <p:sp>
        <p:nvSpPr>
          <p:cNvPr id="7" name="Rectangle 6"/>
          <p:cNvSpPr/>
          <p:nvPr/>
        </p:nvSpPr>
        <p:spPr>
          <a:xfrm>
            <a:off x="5426442" y="1096969"/>
            <a:ext cx="1317848" cy="307777"/>
          </a:xfrm>
          <a:prstGeom prst="rect">
            <a:avLst/>
          </a:prstGeom>
          <a:solidFill>
            <a:schemeClr val="bg1"/>
          </a:solidFill>
        </p:spPr>
        <p:txBody>
          <a:bodyPr wrap="square">
            <a:spAutoFit/>
          </a:bodyPr>
          <a:lstStyle/>
          <a:p>
            <a:pPr algn="ctr"/>
            <a:r>
              <a:rPr lang="en-US" sz="1400" b="1" dirty="0">
                <a:latin typeface="Helvetica" panose="020B0604020202020204" pitchFamily="34" charset="0"/>
                <a:cs typeface="Helvetica" panose="020B0604020202020204" pitchFamily="34" charset="0"/>
              </a:rPr>
              <a:t>Modules</a:t>
            </a:r>
          </a:p>
        </p:txBody>
      </p:sp>
      <p:grpSp>
        <p:nvGrpSpPr>
          <p:cNvPr id="8" name="Group">
            <a:extLst>
              <a:ext uri="{FF2B5EF4-FFF2-40B4-BE49-F238E27FC236}">
                <a16:creationId xmlns:a16="http://schemas.microsoft.com/office/drawing/2014/main" id="{C4D3BFA7-3051-7142-A519-7503BE8EE32F}"/>
              </a:ext>
            </a:extLst>
          </p:cNvPr>
          <p:cNvGrpSpPr/>
          <p:nvPr/>
        </p:nvGrpSpPr>
        <p:grpSpPr>
          <a:xfrm>
            <a:off x="8318960" y="2898580"/>
            <a:ext cx="2283251" cy="558018"/>
            <a:chOff x="317500" y="232413"/>
            <a:chExt cx="6032809" cy="1772096"/>
          </a:xfrm>
        </p:grpSpPr>
        <p:sp>
          <p:nvSpPr>
            <p:cNvPr id="10" name="Circle">
              <a:extLst>
                <a:ext uri="{FF2B5EF4-FFF2-40B4-BE49-F238E27FC236}">
                  <a16:creationId xmlns:a16="http://schemas.microsoft.com/office/drawing/2014/main" id="{74842629-54C7-8B46-8D14-3B3615365882}"/>
                </a:ext>
              </a:extLst>
            </p:cNvPr>
            <p:cNvSpPr/>
            <p:nvPr/>
          </p:nvSpPr>
          <p:spPr>
            <a:xfrm>
              <a:off x="317500" y="304800"/>
              <a:ext cx="635000" cy="635000"/>
            </a:xfrm>
            <a:prstGeom prst="ellipse">
              <a:avLst/>
            </a:prstGeom>
            <a:solidFill>
              <a:srgbClr val="FF2600"/>
            </a:solidFill>
            <a:ln w="12700" cap="flat">
              <a:noFill/>
              <a:miter lim="400000"/>
            </a:ln>
            <a:effectLst>
              <a:outerShdw blurRad="76200" dist="38100" dir="5400000" rotWithShape="0">
                <a:srgbClr val="000000">
                  <a:alpha val="35000"/>
                </a:srgbClr>
              </a:outerShdw>
            </a:effectLst>
          </p:spPr>
          <p:txBody>
            <a:bodyPr wrap="square" lIns="45707" tIns="45707" rIns="45707" bIns="45707" numCol="1" anchor="ctr">
              <a:noAutofit/>
            </a:bodyPr>
            <a:lstStyle/>
            <a:p>
              <a:endParaRPr sz="900"/>
            </a:p>
          </p:txBody>
        </p:sp>
        <p:sp>
          <p:nvSpPr>
            <p:cNvPr id="11" name="Circle">
              <a:extLst>
                <a:ext uri="{FF2B5EF4-FFF2-40B4-BE49-F238E27FC236}">
                  <a16:creationId xmlns:a16="http://schemas.microsoft.com/office/drawing/2014/main" id="{455E7677-4E4A-4344-B247-9E8833C3F713}"/>
                </a:ext>
              </a:extLst>
            </p:cNvPr>
            <p:cNvSpPr/>
            <p:nvPr/>
          </p:nvSpPr>
          <p:spPr>
            <a:xfrm>
              <a:off x="317500" y="1210012"/>
              <a:ext cx="635000" cy="635001"/>
            </a:xfrm>
            <a:prstGeom prst="ellipse">
              <a:avLst/>
            </a:prstGeom>
            <a:solidFill>
              <a:srgbClr val="0433FF"/>
            </a:solidFill>
            <a:ln w="12700" cap="flat">
              <a:noFill/>
              <a:miter lim="400000"/>
            </a:ln>
            <a:effectLst>
              <a:outerShdw blurRad="76200" dist="38100" dir="5400000" rotWithShape="0">
                <a:srgbClr val="000000">
                  <a:alpha val="35000"/>
                </a:srgbClr>
              </a:outerShdw>
            </a:effectLst>
          </p:spPr>
          <p:txBody>
            <a:bodyPr wrap="square" lIns="45707" tIns="45707" rIns="45707" bIns="45707" numCol="1" anchor="ctr">
              <a:noAutofit/>
            </a:bodyPr>
            <a:lstStyle/>
            <a:p>
              <a:endParaRPr sz="900"/>
            </a:p>
          </p:txBody>
        </p:sp>
        <p:sp>
          <p:nvSpPr>
            <p:cNvPr id="13" name="Module activates program">
              <a:extLst>
                <a:ext uri="{FF2B5EF4-FFF2-40B4-BE49-F238E27FC236}">
                  <a16:creationId xmlns:a16="http://schemas.microsoft.com/office/drawing/2014/main" id="{3A5D5702-B0FB-504C-9831-22834B047C47}"/>
                </a:ext>
              </a:extLst>
            </p:cNvPr>
            <p:cNvSpPr txBox="1"/>
            <p:nvPr/>
          </p:nvSpPr>
          <p:spPr>
            <a:xfrm>
              <a:off x="1172786" y="232413"/>
              <a:ext cx="5056899" cy="879582"/>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07" tIns="45707" rIns="45707" bIns="45707" numCol="1" anchor="t">
              <a:spAutoFit/>
            </a:bodyPr>
            <a:lstStyle>
              <a:lvl1pPr>
                <a:defRPr sz="3000"/>
              </a:lvl1pPr>
            </a:lstStyle>
            <a:p>
              <a:r>
                <a:rPr sz="1200" dirty="0">
                  <a:latin typeface="Avenir" panose="02000503020000020003" pitchFamily="2" charset="0"/>
                </a:rPr>
                <a:t>Module activates program</a:t>
              </a:r>
            </a:p>
          </p:txBody>
        </p:sp>
        <p:sp>
          <p:nvSpPr>
            <p:cNvPr id="14" name="Module represses program">
              <a:extLst>
                <a:ext uri="{FF2B5EF4-FFF2-40B4-BE49-F238E27FC236}">
                  <a16:creationId xmlns:a16="http://schemas.microsoft.com/office/drawing/2014/main" id="{777A19CF-8FAB-F44B-AEC5-4585EBF28F3C}"/>
                </a:ext>
              </a:extLst>
            </p:cNvPr>
            <p:cNvSpPr txBox="1"/>
            <p:nvPr/>
          </p:nvSpPr>
          <p:spPr>
            <a:xfrm>
              <a:off x="1172786" y="1124927"/>
              <a:ext cx="5177523" cy="879582"/>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07" tIns="45707" rIns="45707" bIns="45707" numCol="1" anchor="t">
              <a:spAutoFit/>
            </a:bodyPr>
            <a:lstStyle>
              <a:lvl1pPr>
                <a:defRPr sz="3000"/>
              </a:lvl1pPr>
            </a:lstStyle>
            <a:p>
              <a:r>
                <a:rPr sz="1200" dirty="0">
                  <a:latin typeface="Avenir" panose="02000503020000020003" pitchFamily="2" charset="0"/>
                </a:rPr>
                <a:t>Module represses program</a:t>
              </a:r>
            </a:p>
          </p:txBody>
        </p:sp>
      </p:grpSp>
      <p:sp>
        <p:nvSpPr>
          <p:cNvPr id="15" name="Todays talk">
            <a:extLst>
              <a:ext uri="{FF2B5EF4-FFF2-40B4-BE49-F238E27FC236}">
                <a16:creationId xmlns:a16="http://schemas.microsoft.com/office/drawing/2014/main" id="{68467A61-688D-5245-BC9A-633AE04DDDD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Perturbations reveal gene regulation logic</a:t>
            </a:r>
          </a:p>
        </p:txBody>
      </p:sp>
    </p:spTree>
    <p:extLst>
      <p:ext uri="{BB962C8B-B14F-4D97-AF65-F5344CB8AC3E}">
        <p14:creationId xmlns:p14="http://schemas.microsoft.com/office/powerpoint/2010/main" val="2869790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828-B9F0-4148-BF79-40B22C503B5C}"/>
              </a:ext>
            </a:extLst>
          </p:cNvPr>
          <p:cNvPicPr>
            <a:picLocks noChangeAspect="1"/>
          </p:cNvPicPr>
          <p:nvPr/>
        </p:nvPicPr>
        <p:blipFill rotWithShape="1">
          <a:blip r:embed="rId2"/>
          <a:srcRect b="51257"/>
          <a:stretch/>
        </p:blipFill>
        <p:spPr>
          <a:xfrm>
            <a:off x="186742" y="1005840"/>
            <a:ext cx="5223438" cy="5852160"/>
          </a:xfrm>
          <a:prstGeom prst="rect">
            <a:avLst/>
          </a:prstGeom>
        </p:spPr>
      </p:pic>
      <p:pic>
        <p:nvPicPr>
          <p:cNvPr id="3" name="Picture 2">
            <a:extLst>
              <a:ext uri="{FF2B5EF4-FFF2-40B4-BE49-F238E27FC236}">
                <a16:creationId xmlns:a16="http://schemas.microsoft.com/office/drawing/2014/main" id="{7F3C63AA-0D92-E94B-BAEB-5CFD458EDAC7}"/>
              </a:ext>
            </a:extLst>
          </p:cNvPr>
          <p:cNvPicPr>
            <a:picLocks noChangeAspect="1"/>
          </p:cNvPicPr>
          <p:nvPr/>
        </p:nvPicPr>
        <p:blipFill rotWithShape="1">
          <a:blip r:embed="rId2"/>
          <a:srcRect t="48743"/>
          <a:stretch/>
        </p:blipFill>
        <p:spPr>
          <a:xfrm>
            <a:off x="6960115" y="1005840"/>
            <a:ext cx="4967279" cy="5852160"/>
          </a:xfrm>
          <a:prstGeom prst="rect">
            <a:avLst/>
          </a:prstGeom>
        </p:spPr>
      </p:pic>
      <p:cxnSp>
        <p:nvCxnSpPr>
          <p:cNvPr id="5" name="Straight Arrow Connector 4">
            <a:extLst>
              <a:ext uri="{FF2B5EF4-FFF2-40B4-BE49-F238E27FC236}">
                <a16:creationId xmlns:a16="http://schemas.microsoft.com/office/drawing/2014/main" id="{D362196A-28B5-0D48-875A-24CA4D78DDF5}"/>
              </a:ext>
            </a:extLst>
          </p:cNvPr>
          <p:cNvCxnSpPr>
            <a:cxnSpLocks/>
          </p:cNvCxnSpPr>
          <p:nvPr/>
        </p:nvCxnSpPr>
        <p:spPr>
          <a:xfrm flipV="1">
            <a:off x="4636640" y="1469037"/>
            <a:ext cx="4646950" cy="5173106"/>
          </a:xfrm>
          <a:prstGeom prst="straightConnector1">
            <a:avLst/>
          </a:prstGeom>
          <a:ln w="571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odays talk">
            <a:extLst>
              <a:ext uri="{FF2B5EF4-FFF2-40B4-BE49-F238E27FC236}">
                <a16:creationId xmlns:a16="http://schemas.microsoft.com/office/drawing/2014/main" id="{B96F9703-E3D6-0143-AB36-F9B86D56B60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Chromium Single Cell ATAC-</a:t>
            </a:r>
            <a:r>
              <a:rPr lang="en-US" sz="3200" dirty="0" err="1"/>
              <a:t>Seq</a:t>
            </a:r>
            <a:r>
              <a:rPr lang="en-US" sz="3200" dirty="0"/>
              <a:t> (10x) </a:t>
            </a:r>
          </a:p>
        </p:txBody>
      </p:sp>
    </p:spTree>
    <p:extLst>
      <p:ext uri="{BB962C8B-B14F-4D97-AF65-F5344CB8AC3E}">
        <p14:creationId xmlns:p14="http://schemas.microsoft.com/office/powerpoint/2010/main" val="3652239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C4E4F-13D6-644F-AC1D-4A75C735B773}"/>
              </a:ext>
            </a:extLst>
          </p:cNvPr>
          <p:cNvPicPr>
            <a:picLocks noChangeAspect="1"/>
          </p:cNvPicPr>
          <p:nvPr/>
        </p:nvPicPr>
        <p:blipFill>
          <a:blip r:embed="rId2"/>
          <a:stretch>
            <a:fillRect/>
          </a:stretch>
        </p:blipFill>
        <p:spPr>
          <a:xfrm>
            <a:off x="600526" y="1117009"/>
            <a:ext cx="10990947" cy="5313457"/>
          </a:xfrm>
          <a:prstGeom prst="rect">
            <a:avLst/>
          </a:prstGeom>
        </p:spPr>
      </p:pic>
      <p:sp>
        <p:nvSpPr>
          <p:cNvPr id="4" name="Google Shape;1050;p77">
            <a:extLst>
              <a:ext uri="{FF2B5EF4-FFF2-40B4-BE49-F238E27FC236}">
                <a16:creationId xmlns:a16="http://schemas.microsoft.com/office/drawing/2014/main" id="{FC0944FA-6877-0242-8445-2BCAA8905E07}"/>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
        <p:nvSpPr>
          <p:cNvPr id="5" name="Todays talk">
            <a:extLst>
              <a:ext uri="{FF2B5EF4-FFF2-40B4-BE49-F238E27FC236}">
                <a16:creationId xmlns:a16="http://schemas.microsoft.com/office/drawing/2014/main" id="{05C7B000-7E36-F044-997B-9A39F183C95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 cell resolution reveals cell-type specific regulatory elements</a:t>
            </a:r>
          </a:p>
        </p:txBody>
      </p:sp>
    </p:spTree>
    <p:extLst>
      <p:ext uri="{BB962C8B-B14F-4D97-AF65-F5344CB8AC3E}">
        <p14:creationId xmlns:p14="http://schemas.microsoft.com/office/powerpoint/2010/main" val="2274435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1BC306-2881-214E-AE57-6782E28106E2}"/>
              </a:ext>
            </a:extLst>
          </p:cNvPr>
          <p:cNvPicPr>
            <a:picLocks noChangeAspect="1"/>
          </p:cNvPicPr>
          <p:nvPr/>
        </p:nvPicPr>
        <p:blipFill rotWithShape="1">
          <a:blip r:embed="rId3"/>
          <a:srcRect l="2045" b="54862"/>
          <a:stretch/>
        </p:blipFill>
        <p:spPr>
          <a:xfrm>
            <a:off x="83125" y="2125595"/>
            <a:ext cx="11942619" cy="2636838"/>
          </a:xfrm>
          <a:prstGeom prst="rect">
            <a:avLst/>
          </a:prstGeom>
        </p:spPr>
      </p:pic>
      <p:sp>
        <p:nvSpPr>
          <p:cNvPr id="5" name="Rectangular Callout 4">
            <a:extLst>
              <a:ext uri="{FF2B5EF4-FFF2-40B4-BE49-F238E27FC236}">
                <a16:creationId xmlns:a16="http://schemas.microsoft.com/office/drawing/2014/main" id="{F7F57A26-6F5C-EF40-B536-DE86B2782852}"/>
              </a:ext>
            </a:extLst>
          </p:cNvPr>
          <p:cNvSpPr/>
          <p:nvPr/>
        </p:nvSpPr>
        <p:spPr>
          <a:xfrm>
            <a:off x="7886700" y="4824022"/>
            <a:ext cx="3427329" cy="1628775"/>
          </a:xfrm>
          <a:prstGeom prst="wedgeRectCallout">
            <a:avLst>
              <a:gd name="adj1" fmla="val 66513"/>
              <a:gd name="adj2" fmla="val -75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Each value in the matrix represents the number of Tn5 cut sites for each single barcode (i.e. cell) that map within each peak</a:t>
            </a:r>
          </a:p>
        </p:txBody>
      </p:sp>
      <p:sp>
        <p:nvSpPr>
          <p:cNvPr id="7" name="Rectangular Callout 6">
            <a:extLst>
              <a:ext uri="{FF2B5EF4-FFF2-40B4-BE49-F238E27FC236}">
                <a16:creationId xmlns:a16="http://schemas.microsoft.com/office/drawing/2014/main" id="{317B5EBB-BA4F-004C-A2DD-D6E74A85C922}"/>
              </a:ext>
            </a:extLst>
          </p:cNvPr>
          <p:cNvSpPr/>
          <p:nvPr/>
        </p:nvSpPr>
        <p:spPr>
          <a:xfrm>
            <a:off x="256674" y="1197446"/>
            <a:ext cx="2529389" cy="1325563"/>
          </a:xfrm>
          <a:prstGeom prst="wedgeRectCallout">
            <a:avLst>
              <a:gd name="adj1" fmla="val 71229"/>
              <a:gd name="adj2" fmla="val 610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6" name="Rectangle 5">
            <a:extLst>
              <a:ext uri="{FF2B5EF4-FFF2-40B4-BE49-F238E27FC236}">
                <a16:creationId xmlns:a16="http://schemas.microsoft.com/office/drawing/2014/main" id="{7B7496C2-611A-4645-9E99-6BED96DCE4C4}"/>
              </a:ext>
            </a:extLst>
          </p:cNvPr>
          <p:cNvSpPr/>
          <p:nvPr/>
        </p:nvSpPr>
        <p:spPr>
          <a:xfrm>
            <a:off x="256674" y="1260062"/>
            <a:ext cx="2729415" cy="1200329"/>
          </a:xfrm>
          <a:prstGeom prst="rect">
            <a:avLst/>
          </a:prstGeom>
        </p:spPr>
        <p:txBody>
          <a:bodyPr wrap="square">
            <a:spAutoFit/>
          </a:bodyPr>
          <a:lstStyle/>
          <a:p>
            <a:r>
              <a:rPr lang="en-US" dirty="0">
                <a:solidFill>
                  <a:schemeClr val="bg1"/>
                </a:solidFill>
              </a:rPr>
              <a:t>A full list of </a:t>
            </a:r>
            <a:r>
              <a:rPr lang="en-US" b="1" dirty="0">
                <a:solidFill>
                  <a:schemeClr val="bg1"/>
                </a:solidFill>
              </a:rPr>
              <a:t>all </a:t>
            </a:r>
            <a:r>
              <a:rPr lang="en-US" dirty="0">
                <a:solidFill>
                  <a:schemeClr val="bg1"/>
                </a:solidFill>
              </a:rPr>
              <a:t>unique fragments across all single cells, as opposed to only reads that map to peaks.</a:t>
            </a:r>
          </a:p>
        </p:txBody>
      </p:sp>
      <p:sp>
        <p:nvSpPr>
          <p:cNvPr id="10" name="Todays talk">
            <a:extLst>
              <a:ext uri="{FF2B5EF4-FFF2-40B4-BE49-F238E27FC236}">
                <a16:creationId xmlns:a16="http://schemas.microsoft.com/office/drawing/2014/main" id="{FA18E159-4FFF-0E45-B01E-98372585307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Pre-processing generates a fragment file </a:t>
            </a:r>
          </a:p>
          <a:p>
            <a:r>
              <a:rPr lang="en-US" sz="3200" dirty="0"/>
              <a:t>and a peak/cell matrix</a:t>
            </a:r>
          </a:p>
        </p:txBody>
      </p:sp>
      <p:sp>
        <p:nvSpPr>
          <p:cNvPr id="11" name="Google Shape;1050;p77">
            <a:extLst>
              <a:ext uri="{FF2B5EF4-FFF2-40B4-BE49-F238E27FC236}">
                <a16:creationId xmlns:a16="http://schemas.microsoft.com/office/drawing/2014/main" id="{9C076B00-DC1F-024D-A738-502096E2C53A}"/>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Tree>
    <p:extLst>
      <p:ext uri="{BB962C8B-B14F-4D97-AF65-F5344CB8AC3E}">
        <p14:creationId xmlns:p14="http://schemas.microsoft.com/office/powerpoint/2010/main" val="32121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1BC306-2881-214E-AE57-6782E28106E2}"/>
              </a:ext>
            </a:extLst>
          </p:cNvPr>
          <p:cNvPicPr>
            <a:picLocks noChangeAspect="1"/>
          </p:cNvPicPr>
          <p:nvPr/>
        </p:nvPicPr>
        <p:blipFill rotWithShape="1">
          <a:blip r:embed="rId3"/>
          <a:srcRect l="2045"/>
          <a:stretch/>
        </p:blipFill>
        <p:spPr>
          <a:xfrm>
            <a:off x="124690" y="852898"/>
            <a:ext cx="11942619" cy="5841679"/>
          </a:xfrm>
          <a:prstGeom prst="rect">
            <a:avLst/>
          </a:prstGeom>
        </p:spPr>
      </p:pic>
      <p:sp>
        <p:nvSpPr>
          <p:cNvPr id="7" name="Todays talk">
            <a:extLst>
              <a:ext uri="{FF2B5EF4-FFF2-40B4-BE49-F238E27FC236}">
                <a16:creationId xmlns:a16="http://schemas.microsoft.com/office/drawing/2014/main" id="{4EC8E806-D268-6940-B366-D9735E819797}"/>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err="1"/>
              <a:t>scATAC-Seq</a:t>
            </a:r>
            <a:r>
              <a:rPr lang="en-US" sz="3200" dirty="0"/>
              <a:t> data is highly sparse</a:t>
            </a:r>
          </a:p>
        </p:txBody>
      </p:sp>
      <p:sp>
        <p:nvSpPr>
          <p:cNvPr id="11" name="Google Shape;1050;p77">
            <a:extLst>
              <a:ext uri="{FF2B5EF4-FFF2-40B4-BE49-F238E27FC236}">
                <a16:creationId xmlns:a16="http://schemas.microsoft.com/office/drawing/2014/main" id="{3CFEF0F0-E3E3-F444-BDCF-364F554DDB77}"/>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Tree>
    <p:extLst>
      <p:ext uri="{BB962C8B-B14F-4D97-AF65-F5344CB8AC3E}">
        <p14:creationId xmlns:p14="http://schemas.microsoft.com/office/powerpoint/2010/main" val="2709383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4071AF7E-4776-8CCC-1547-A64703B4F01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Quality control metrics for </a:t>
            </a:r>
            <a:r>
              <a:rPr lang="en-US" sz="3200" dirty="0" err="1"/>
              <a:t>scATAC</a:t>
            </a:r>
            <a:r>
              <a:rPr lang="en-US" sz="3200" dirty="0"/>
              <a:t>-seq data</a:t>
            </a:r>
          </a:p>
        </p:txBody>
      </p:sp>
      <p:pic>
        <p:nvPicPr>
          <p:cNvPr id="1028" name="Picture 4">
            <a:extLst>
              <a:ext uri="{FF2B5EF4-FFF2-40B4-BE49-F238E27FC236}">
                <a16:creationId xmlns:a16="http://schemas.microsoft.com/office/drawing/2014/main" id="{C78EF06B-4D26-C5EF-053D-BB5BD0EF4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85" y="2928919"/>
            <a:ext cx="5442630" cy="33627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CF653C9-B469-D39E-9BE0-FB4D62567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125" y="3028459"/>
            <a:ext cx="5442630" cy="3362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9FBA8C-84DD-DF02-31E6-1E305FE37BFD}"/>
              </a:ext>
            </a:extLst>
          </p:cNvPr>
          <p:cNvSpPr txBox="1"/>
          <p:nvPr/>
        </p:nvSpPr>
        <p:spPr>
          <a:xfrm>
            <a:off x="522125" y="1228904"/>
            <a:ext cx="5732660" cy="1569660"/>
          </a:xfrm>
          <a:prstGeom prst="rect">
            <a:avLst/>
          </a:prstGeom>
          <a:noFill/>
        </p:spPr>
        <p:txBody>
          <a:bodyPr wrap="none" rtlCol="0">
            <a:spAutoFit/>
          </a:bodyPr>
          <a:lstStyle/>
          <a:p>
            <a:pPr marL="342900" indent="-342900">
              <a:buAutoNum type="arabicPeriod"/>
            </a:pPr>
            <a:r>
              <a:rPr lang="en-US" sz="2400" dirty="0"/>
              <a:t>Nucleosome banding pattern</a:t>
            </a:r>
          </a:p>
          <a:p>
            <a:pPr marL="342900" indent="-342900">
              <a:buAutoNum type="arabicPeriod"/>
            </a:pPr>
            <a:r>
              <a:rPr lang="en-US" sz="2400" dirty="0"/>
              <a:t>Transcriptional start site (TSS) enrichment</a:t>
            </a:r>
          </a:p>
          <a:p>
            <a:pPr marL="342900" indent="-342900">
              <a:buAutoNum type="arabicPeriod"/>
            </a:pPr>
            <a:r>
              <a:rPr lang="en-US" sz="2400" dirty="0"/>
              <a:t>Total number of fragments in peaks</a:t>
            </a:r>
          </a:p>
          <a:p>
            <a:pPr marL="342900" indent="-342900">
              <a:buAutoNum type="arabicPeriod"/>
            </a:pPr>
            <a:r>
              <a:rPr lang="en-US" sz="2400" dirty="0"/>
              <a:t>Fraction of fragments in peaks</a:t>
            </a:r>
          </a:p>
        </p:txBody>
      </p:sp>
    </p:spTree>
    <p:extLst>
      <p:ext uri="{BB962C8B-B14F-4D97-AF65-F5344CB8AC3E}">
        <p14:creationId xmlns:p14="http://schemas.microsoft.com/office/powerpoint/2010/main" val="1683431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3877</TotalTime>
  <Words>2435</Words>
  <Application>Microsoft Macintosh PowerPoint</Application>
  <PresentationFormat>Widescreen</PresentationFormat>
  <Paragraphs>313</Paragraphs>
  <Slides>47</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Arial</vt:lpstr>
      <vt:lpstr>Avenir</vt:lpstr>
      <vt:lpstr>Avenir Black</vt:lpstr>
      <vt:lpstr>Avenir Book</vt:lpstr>
      <vt:lpstr>Avenir Medium</vt:lpstr>
      <vt:lpstr>Calibri</vt:lpstr>
      <vt:lpstr>Calibri Light</vt:lpstr>
      <vt:lpstr>Helvetica</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Mehta, Arnav,M.D.,Ph.D.</cp:lastModifiedBy>
  <cp:revision>66</cp:revision>
  <cp:lastPrinted>2021-06-10T17:16:54Z</cp:lastPrinted>
  <dcterms:created xsi:type="dcterms:W3CDTF">2019-02-23T10:00:53Z</dcterms:created>
  <dcterms:modified xsi:type="dcterms:W3CDTF">2022-06-09T01:24:32Z</dcterms:modified>
</cp:coreProperties>
</file>